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sldIdLst>
    <p:sldId id="256" r:id="rId2"/>
    <p:sldId id="263" r:id="rId3"/>
    <p:sldId id="257" r:id="rId4"/>
    <p:sldId id="258" r:id="rId5"/>
    <p:sldId id="259" r:id="rId6"/>
    <p:sldId id="260" r:id="rId7"/>
    <p:sldId id="261" r:id="rId8"/>
    <p:sldId id="262" r:id="rId9"/>
    <p:sldId id="264" r:id="rId10"/>
    <p:sldId id="265" r:id="rId11"/>
    <p:sldId id="283" r:id="rId12"/>
    <p:sldId id="281" r:id="rId13"/>
    <p:sldId id="282" r:id="rId14"/>
    <p:sldId id="270" r:id="rId15"/>
    <p:sldId id="271" r:id="rId16"/>
    <p:sldId id="272" r:id="rId17"/>
    <p:sldId id="273" r:id="rId18"/>
    <p:sldId id="274" r:id="rId19"/>
    <p:sldId id="275" r:id="rId20"/>
    <p:sldId id="277" r:id="rId21"/>
    <p:sldId id="279" r:id="rId22"/>
    <p:sldId id="280" r:id="rId23"/>
    <p:sldId id="284" r:id="rId24"/>
    <p:sldId id="285" r:id="rId25"/>
    <p:sldId id="267" r:id="rId26"/>
    <p:sldId id="286" r:id="rId27"/>
    <p:sldId id="289" r:id="rId28"/>
    <p:sldId id="287" r:id="rId29"/>
    <p:sldId id="288" r:id="rId30"/>
    <p:sldId id="290" r:id="rId31"/>
    <p:sldId id="292" r:id="rId32"/>
    <p:sldId id="293" r:id="rId33"/>
    <p:sldId id="268" r:id="rId34"/>
    <p:sldId id="294" r:id="rId35"/>
    <p:sldId id="295" r:id="rId36"/>
    <p:sldId id="29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9A28E47-54B0-764A-9440-7AEAF5905C34}">
          <p14:sldIdLst>
            <p14:sldId id="256"/>
            <p14:sldId id="263"/>
            <p14:sldId id="257"/>
            <p14:sldId id="258"/>
            <p14:sldId id="259"/>
            <p14:sldId id="260"/>
            <p14:sldId id="261"/>
            <p14:sldId id="262"/>
            <p14:sldId id="264"/>
            <p14:sldId id="265"/>
            <p14:sldId id="283"/>
            <p14:sldId id="281"/>
            <p14:sldId id="282"/>
            <p14:sldId id="270"/>
            <p14:sldId id="271"/>
            <p14:sldId id="272"/>
            <p14:sldId id="273"/>
            <p14:sldId id="274"/>
            <p14:sldId id="275"/>
            <p14:sldId id="277"/>
            <p14:sldId id="279"/>
            <p14:sldId id="280"/>
            <p14:sldId id="284"/>
            <p14:sldId id="285"/>
            <p14:sldId id="267"/>
            <p14:sldId id="286"/>
            <p14:sldId id="289"/>
            <p14:sldId id="287"/>
            <p14:sldId id="288"/>
            <p14:sldId id="290"/>
            <p14:sldId id="292"/>
            <p14:sldId id="293"/>
            <p14:sldId id="268"/>
            <p14:sldId id="294"/>
            <p14:sldId id="295"/>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85"/>
    <p:restoredTop sz="95559"/>
  </p:normalViewPr>
  <p:slideViewPr>
    <p:cSldViewPr snapToGrid="0">
      <p:cViewPr varScale="1">
        <p:scale>
          <a:sx n="105" d="100"/>
          <a:sy n="105" d="100"/>
        </p:scale>
        <p:origin x="6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48090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2778363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573728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526367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7990477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11/9/22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4141785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11/9/22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3783983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817010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68952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11/9/22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95656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906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00943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AD347D-5ACD-4C99-B74B-A9C85AD731AF}" type="datetimeFigureOut">
              <a:rPr lang="en-US" smtClean="0"/>
              <a:t>11/9/22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2315771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11/9/22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80241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11/9/22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01604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11/9/22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61283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02288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11/9/22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965830196"/>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BF6FB-209F-1A9B-980D-D0085D0C6961}"/>
              </a:ext>
            </a:extLst>
          </p:cNvPr>
          <p:cNvSpPr>
            <a:spLocks noGrp="1"/>
          </p:cNvSpPr>
          <p:nvPr>
            <p:ph type="ctrTitle"/>
          </p:nvPr>
        </p:nvSpPr>
        <p:spPr>
          <a:xfrm>
            <a:off x="1154955" y="654157"/>
            <a:ext cx="8825658" cy="2628541"/>
          </a:xfrm>
        </p:spPr>
        <p:txBody>
          <a:bodyPr/>
          <a:lstStyle/>
          <a:p>
            <a:r>
              <a:rPr lang="en-US" dirty="0"/>
              <a:t>GetEasy Redesign Mid-Term Project</a:t>
            </a:r>
          </a:p>
        </p:txBody>
      </p:sp>
      <p:sp>
        <p:nvSpPr>
          <p:cNvPr id="3" name="Subtitle 2">
            <a:extLst>
              <a:ext uri="{FF2B5EF4-FFF2-40B4-BE49-F238E27FC236}">
                <a16:creationId xmlns:a16="http://schemas.microsoft.com/office/drawing/2014/main" id="{96E4C076-8764-EE19-807D-B1CCE732D4EC}"/>
              </a:ext>
            </a:extLst>
          </p:cNvPr>
          <p:cNvSpPr>
            <a:spLocks noGrp="1"/>
          </p:cNvSpPr>
          <p:nvPr>
            <p:ph type="subTitle" idx="1"/>
          </p:nvPr>
        </p:nvSpPr>
        <p:spPr>
          <a:xfrm>
            <a:off x="1154955" y="3575303"/>
            <a:ext cx="8825658" cy="440795"/>
          </a:xfrm>
        </p:spPr>
        <p:txBody>
          <a:bodyPr>
            <a:normAutofit/>
          </a:bodyPr>
          <a:lstStyle/>
          <a:p>
            <a:r>
              <a:rPr lang="en-US" dirty="0"/>
              <a:t>CSYE7280 – UX Design</a:t>
            </a:r>
          </a:p>
        </p:txBody>
      </p:sp>
      <p:sp>
        <p:nvSpPr>
          <p:cNvPr id="5" name="Subtitle 2">
            <a:extLst>
              <a:ext uri="{FF2B5EF4-FFF2-40B4-BE49-F238E27FC236}">
                <a16:creationId xmlns:a16="http://schemas.microsoft.com/office/drawing/2014/main" id="{B8D16708-171E-FF33-B90A-245D88659199}"/>
              </a:ext>
            </a:extLst>
          </p:cNvPr>
          <p:cNvSpPr txBox="1">
            <a:spLocks/>
          </p:cNvSpPr>
          <p:nvPr/>
        </p:nvSpPr>
        <p:spPr>
          <a:xfrm>
            <a:off x="1154955" y="4308703"/>
            <a:ext cx="8825658" cy="1617323"/>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r>
              <a:rPr lang="en-US" sz="1200" dirty="0">
                <a:latin typeface="+mn-lt"/>
              </a:rPr>
              <a:t>Presented by:</a:t>
            </a:r>
          </a:p>
          <a:p>
            <a:r>
              <a:rPr lang="en-US" sz="1200" dirty="0">
                <a:latin typeface="+mn-lt"/>
              </a:rPr>
              <a:t>Pranjal gupta - </a:t>
            </a:r>
            <a:r>
              <a:rPr lang="en-US" sz="1200" dirty="0">
                <a:effectLst/>
                <a:latin typeface="+mn-lt"/>
              </a:rPr>
              <a:t>001094676</a:t>
            </a:r>
            <a:endParaRPr lang="en-US" sz="1200" dirty="0">
              <a:latin typeface="+mn-lt"/>
            </a:endParaRPr>
          </a:p>
          <a:p>
            <a:r>
              <a:rPr lang="en-US" sz="1200" dirty="0">
                <a:latin typeface="+mn-lt"/>
              </a:rPr>
              <a:t>Noordeep gill - </a:t>
            </a:r>
            <a:r>
              <a:rPr lang="en-US" sz="1200" dirty="0">
                <a:effectLst/>
                <a:latin typeface="+mn-lt"/>
              </a:rPr>
              <a:t>002194664</a:t>
            </a:r>
            <a:endParaRPr lang="en-US" sz="1200" dirty="0">
              <a:latin typeface="+mn-lt"/>
            </a:endParaRPr>
          </a:p>
          <a:p>
            <a:r>
              <a:rPr lang="en-US" sz="1200" dirty="0">
                <a:latin typeface="+mn-lt"/>
              </a:rPr>
              <a:t>Naman Gupta - </a:t>
            </a:r>
            <a:r>
              <a:rPr lang="en-US" sz="1200" dirty="0">
                <a:effectLst/>
                <a:latin typeface="+mn-lt"/>
              </a:rPr>
              <a:t>002142933</a:t>
            </a:r>
            <a:endParaRPr lang="en-US" sz="1200" dirty="0">
              <a:latin typeface="+mn-lt"/>
            </a:endParaRPr>
          </a:p>
          <a:p>
            <a:r>
              <a:rPr lang="en-US" sz="1200" dirty="0">
                <a:latin typeface="+mn-lt"/>
              </a:rPr>
              <a:t>Alisha Angalan - 002102014</a:t>
            </a:r>
          </a:p>
        </p:txBody>
      </p:sp>
    </p:spTree>
    <p:extLst>
      <p:ext uri="{BB962C8B-B14F-4D97-AF65-F5344CB8AC3E}">
        <p14:creationId xmlns:p14="http://schemas.microsoft.com/office/powerpoint/2010/main" val="2082974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1">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BC02CB-C092-B47E-4FAA-27131931AD50}"/>
              </a:ext>
            </a:extLst>
          </p:cNvPr>
          <p:cNvSpPr>
            <a:spLocks noGrp="1"/>
          </p:cNvSpPr>
          <p:nvPr>
            <p:ph type="title"/>
          </p:nvPr>
        </p:nvSpPr>
        <p:spPr>
          <a:xfrm>
            <a:off x="648930" y="629266"/>
            <a:ext cx="6188190" cy="1622321"/>
          </a:xfrm>
        </p:spPr>
        <p:txBody>
          <a:bodyPr>
            <a:normAutofit/>
          </a:bodyPr>
          <a:lstStyle/>
          <a:p>
            <a:r>
              <a:rPr lang="en-US">
                <a:solidFill>
                  <a:srgbClr val="EBEBEB"/>
                </a:solidFill>
              </a:rPr>
              <a:t>Onboarding</a:t>
            </a:r>
          </a:p>
        </p:txBody>
      </p:sp>
      <p:sp>
        <p:nvSpPr>
          <p:cNvPr id="2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2" name="Freeform: Shape 15">
            <a:extLst>
              <a:ext uri="{FF2B5EF4-FFF2-40B4-BE49-F238E27FC236}">
                <a16:creationId xmlns:a16="http://schemas.microsoft.com/office/drawing/2014/main" id="{AC3BF0FA-36FA-4CE9-840E-F7C3A8F16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81796" y="947378"/>
            <a:ext cx="6858001" cy="4963245"/>
          </a:xfrm>
          <a:custGeom>
            <a:avLst/>
            <a:gdLst>
              <a:gd name="connsiteX0" fmla="*/ 6858001 w 6858001"/>
              <a:gd name="connsiteY0" fmla="*/ 1177 h 4963245"/>
              <a:gd name="connsiteX1" fmla="*/ 6858001 w 6858001"/>
              <a:gd name="connsiteY1" fmla="*/ 1344715 h 4963245"/>
              <a:gd name="connsiteX2" fmla="*/ 6858000 w 6858001"/>
              <a:gd name="connsiteY2" fmla="*/ 1344715 h 4963245"/>
              <a:gd name="connsiteX3" fmla="*/ 6858000 w 6858001"/>
              <a:gd name="connsiteY3" fmla="*/ 4963245 h 4963245"/>
              <a:gd name="connsiteX4" fmla="*/ 0 w 6858001"/>
              <a:gd name="connsiteY4" fmla="*/ 4963244 h 4963245"/>
              <a:gd name="connsiteX5" fmla="*/ 0 w 6858001"/>
              <a:gd name="connsiteY5" fmla="*/ 900697 h 4963245"/>
              <a:gd name="connsiteX6" fmla="*/ 1 w 6858001"/>
              <a:gd name="connsiteY6" fmla="*/ 900697 h 4963245"/>
              <a:gd name="connsiteX7" fmla="*/ 1 w 6858001"/>
              <a:gd name="connsiteY7" fmla="*/ 0 h 4963245"/>
              <a:gd name="connsiteX8" fmla="*/ 40463 w 6858001"/>
              <a:gd name="connsiteY8" fmla="*/ 5883 h 4963245"/>
              <a:gd name="connsiteX9" fmla="*/ 159107 w 6858001"/>
              <a:gd name="connsiteY9" fmla="*/ 23196 h 4963245"/>
              <a:gd name="connsiteX10" fmla="*/ 245518 w 6858001"/>
              <a:gd name="connsiteY10" fmla="*/ 35299 h 4963245"/>
              <a:gd name="connsiteX11" fmla="*/ 348388 w 6858001"/>
              <a:gd name="connsiteY11" fmla="*/ 48073 h 4963245"/>
              <a:gd name="connsiteX12" fmla="*/ 470460 w 6858001"/>
              <a:gd name="connsiteY12" fmla="*/ 63369 h 4963245"/>
              <a:gd name="connsiteX13" fmla="*/ 605563 w 6858001"/>
              <a:gd name="connsiteY13" fmla="*/ 79506 h 4963245"/>
              <a:gd name="connsiteX14" fmla="*/ 757810 w 6858001"/>
              <a:gd name="connsiteY14" fmla="*/ 96483 h 4963245"/>
              <a:gd name="connsiteX15" fmla="*/ 923774 w 6858001"/>
              <a:gd name="connsiteY15" fmla="*/ 114469 h 4963245"/>
              <a:gd name="connsiteX16" fmla="*/ 1104139 w 6858001"/>
              <a:gd name="connsiteY16" fmla="*/ 132454 h 4963245"/>
              <a:gd name="connsiteX17" fmla="*/ 1296163 w 6858001"/>
              <a:gd name="connsiteY17" fmla="*/ 150776 h 4963245"/>
              <a:gd name="connsiteX18" fmla="*/ 1503275 w 6858001"/>
              <a:gd name="connsiteY18" fmla="*/ 167753 h 4963245"/>
              <a:gd name="connsiteX19" fmla="*/ 1719988 w 6858001"/>
              <a:gd name="connsiteY19" fmla="*/ 184058 h 4963245"/>
              <a:gd name="connsiteX20" fmla="*/ 1949045 w 6858001"/>
              <a:gd name="connsiteY20" fmla="*/ 198849 h 4963245"/>
              <a:gd name="connsiteX21" fmla="*/ 2187703 w 6858001"/>
              <a:gd name="connsiteY21" fmla="*/ 212969 h 4963245"/>
              <a:gd name="connsiteX22" fmla="*/ 2436649 w 6858001"/>
              <a:gd name="connsiteY22" fmla="*/ 226248 h 4963245"/>
              <a:gd name="connsiteX23" fmla="*/ 2564208 w 6858001"/>
              <a:gd name="connsiteY23" fmla="*/ 230955 h 4963245"/>
              <a:gd name="connsiteX24" fmla="*/ 2694509 w 6858001"/>
              <a:gd name="connsiteY24" fmla="*/ 236165 h 4963245"/>
              <a:gd name="connsiteX25" fmla="*/ 2826868 w 6858001"/>
              <a:gd name="connsiteY25" fmla="*/ 241040 h 4963245"/>
              <a:gd name="connsiteX26" fmla="*/ 2959914 w 6858001"/>
              <a:gd name="connsiteY26" fmla="*/ 244234 h 4963245"/>
              <a:gd name="connsiteX27" fmla="*/ 3095702 w 6858001"/>
              <a:gd name="connsiteY27" fmla="*/ 247091 h 4963245"/>
              <a:gd name="connsiteX28" fmla="*/ 3232862 w 6858001"/>
              <a:gd name="connsiteY28" fmla="*/ 250117 h 4963245"/>
              <a:gd name="connsiteX29" fmla="*/ 3372765 w 6858001"/>
              <a:gd name="connsiteY29" fmla="*/ 252134 h 4963245"/>
              <a:gd name="connsiteX30" fmla="*/ 3514040 w 6858001"/>
              <a:gd name="connsiteY30" fmla="*/ 252134 h 4963245"/>
              <a:gd name="connsiteX31" fmla="*/ 3656686 w 6858001"/>
              <a:gd name="connsiteY31" fmla="*/ 253142 h 4963245"/>
              <a:gd name="connsiteX32" fmla="*/ 3800704 w 6858001"/>
              <a:gd name="connsiteY32" fmla="*/ 252134 h 4963245"/>
              <a:gd name="connsiteX33" fmla="*/ 3946780 w 6858001"/>
              <a:gd name="connsiteY33" fmla="*/ 250117 h 4963245"/>
              <a:gd name="connsiteX34" fmla="*/ 4092855 w 6858001"/>
              <a:gd name="connsiteY34" fmla="*/ 248268 h 4963245"/>
              <a:gd name="connsiteX35" fmla="*/ 4240988 w 6858001"/>
              <a:gd name="connsiteY35" fmla="*/ 244234 h 4963245"/>
              <a:gd name="connsiteX36" fmla="*/ 4390492 w 6858001"/>
              <a:gd name="connsiteY36" fmla="*/ 240032 h 4963245"/>
              <a:gd name="connsiteX37" fmla="*/ 4539997 w 6858001"/>
              <a:gd name="connsiteY37" fmla="*/ 235157 h 4963245"/>
              <a:gd name="connsiteX38" fmla="*/ 4690873 w 6858001"/>
              <a:gd name="connsiteY38" fmla="*/ 228266 h 4963245"/>
              <a:gd name="connsiteX39" fmla="*/ 4843120 w 6858001"/>
              <a:gd name="connsiteY39" fmla="*/ 220029 h 4963245"/>
              <a:gd name="connsiteX40" fmla="*/ 4996054 w 6858001"/>
              <a:gd name="connsiteY40" fmla="*/ 212129 h 4963245"/>
              <a:gd name="connsiteX41" fmla="*/ 5148987 w 6858001"/>
              <a:gd name="connsiteY41" fmla="*/ 202044 h 4963245"/>
              <a:gd name="connsiteX42" fmla="*/ 5303978 w 6858001"/>
              <a:gd name="connsiteY42" fmla="*/ 189941 h 4963245"/>
              <a:gd name="connsiteX43" fmla="*/ 5456911 w 6858001"/>
              <a:gd name="connsiteY43" fmla="*/ 177839 h 4963245"/>
              <a:gd name="connsiteX44" fmla="*/ 5612588 w 6858001"/>
              <a:gd name="connsiteY44" fmla="*/ 163887 h 4963245"/>
              <a:gd name="connsiteX45" fmla="*/ 5768950 w 6858001"/>
              <a:gd name="connsiteY45" fmla="*/ 148591 h 4963245"/>
              <a:gd name="connsiteX46" fmla="*/ 5923255 w 6858001"/>
              <a:gd name="connsiteY46" fmla="*/ 132455 h 4963245"/>
              <a:gd name="connsiteX47" fmla="*/ 6079618 w 6858001"/>
              <a:gd name="connsiteY47" fmla="*/ 113629 h 4963245"/>
              <a:gd name="connsiteX48" fmla="*/ 6235294 w 6858001"/>
              <a:gd name="connsiteY48" fmla="*/ 93458 h 4963245"/>
              <a:gd name="connsiteX49" fmla="*/ 6391657 w 6858001"/>
              <a:gd name="connsiteY49" fmla="*/ 73455 h 4963245"/>
              <a:gd name="connsiteX50" fmla="*/ 6547333 w 6858001"/>
              <a:gd name="connsiteY50" fmla="*/ 50091 h 4963245"/>
              <a:gd name="connsiteX51" fmla="*/ 6702324 w 6858001"/>
              <a:gd name="connsiteY51" fmla="*/ 26222 h 49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4963245">
                <a:moveTo>
                  <a:pt x="6858001" y="1177"/>
                </a:moveTo>
                <a:lnTo>
                  <a:pt x="6858001" y="1344715"/>
                </a:lnTo>
                <a:lnTo>
                  <a:pt x="6858000" y="1344715"/>
                </a:lnTo>
                <a:lnTo>
                  <a:pt x="6858000" y="4963245"/>
                </a:lnTo>
                <a:lnTo>
                  <a:pt x="0" y="4963244"/>
                </a:lnTo>
                <a:lnTo>
                  <a:pt x="0" y="900697"/>
                </a:lnTo>
                <a:lnTo>
                  <a:pt x="1" y="900697"/>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7" name="Picture 6" descr="Graphical user interface, application&#10;&#10;Description automatically generated">
            <a:extLst>
              <a:ext uri="{FF2B5EF4-FFF2-40B4-BE49-F238E27FC236}">
                <a16:creationId xmlns:a16="http://schemas.microsoft.com/office/drawing/2014/main" id="{621159A6-F61B-11C4-B3E9-5093DD555154}"/>
              </a:ext>
            </a:extLst>
          </p:cNvPr>
          <p:cNvPicPr>
            <a:picLocks noChangeAspect="1"/>
          </p:cNvPicPr>
          <p:nvPr/>
        </p:nvPicPr>
        <p:blipFill>
          <a:blip r:embed="rId2"/>
          <a:stretch>
            <a:fillRect/>
          </a:stretch>
        </p:blipFill>
        <p:spPr>
          <a:xfrm>
            <a:off x="8321068" y="647698"/>
            <a:ext cx="3031616" cy="5562601"/>
          </a:xfrm>
          <a:prstGeom prst="rect">
            <a:avLst/>
          </a:prstGeom>
          <a:effectLst/>
        </p:spPr>
      </p:pic>
      <p:sp>
        <p:nvSpPr>
          <p:cNvPr id="23" name="Rectangle 17">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64B3337-A5E9-33A6-FDAF-80BC5BD8E93B}"/>
              </a:ext>
            </a:extLst>
          </p:cNvPr>
          <p:cNvSpPr>
            <a:spLocks noGrp="1"/>
          </p:cNvSpPr>
          <p:nvPr>
            <p:ph idx="1"/>
          </p:nvPr>
        </p:nvSpPr>
        <p:spPr>
          <a:xfrm>
            <a:off x="648930" y="2438400"/>
            <a:ext cx="6188189" cy="3785419"/>
          </a:xfrm>
        </p:spPr>
        <p:txBody>
          <a:bodyPr>
            <a:normAutofit/>
          </a:bodyPr>
          <a:lstStyle/>
          <a:p>
            <a:pPr marL="0" indent="0">
              <a:buNone/>
            </a:pPr>
            <a:r>
              <a:rPr lang="en-US" dirty="0">
                <a:solidFill>
                  <a:srgbClr val="FFFFFF"/>
                </a:solidFill>
              </a:rPr>
              <a:t>Onboarding is the process of guiding users to navigate through and find value in the product. The different ways to implement user onboarding in our ecommerce website is by:</a:t>
            </a:r>
          </a:p>
          <a:p>
            <a:r>
              <a:rPr lang="en-US" dirty="0">
                <a:solidFill>
                  <a:srgbClr val="FFFFFF"/>
                </a:solidFill>
              </a:rPr>
              <a:t>Tutorials – the user will be given a tutorial on how to navigate through the website using arrow marks, which the user is free to go ahead with or skip if not interested.</a:t>
            </a:r>
          </a:p>
        </p:txBody>
      </p:sp>
    </p:spTree>
    <p:extLst>
      <p:ext uri="{BB962C8B-B14F-4D97-AF65-F5344CB8AC3E}">
        <p14:creationId xmlns:p14="http://schemas.microsoft.com/office/powerpoint/2010/main" val="201877276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93" name="Picture 72">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4" name="Picture 74">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95" name="Oval 76">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6" name="Picture 78">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97" name="Picture 80">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98" name="Rectangle 82">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9" name="Rectangle 84">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useBgFill="1">
        <p:nvSpPr>
          <p:cNvPr id="101" name="Freeform: Shape 88">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83A0D5-D291-5217-594E-62E477DDEAD7}"/>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b="0" i="0" kern="1200">
                <a:solidFill>
                  <a:srgbClr val="FFFFFF"/>
                </a:solidFill>
                <a:latin typeface="+mj-lt"/>
                <a:ea typeface="+mj-ea"/>
                <a:cs typeface="+mj-cs"/>
              </a:rPr>
              <a:t>Use Cases</a:t>
            </a:r>
          </a:p>
        </p:txBody>
      </p:sp>
    </p:spTree>
    <p:extLst>
      <p:ext uri="{BB962C8B-B14F-4D97-AF65-F5344CB8AC3E}">
        <p14:creationId xmlns:p14="http://schemas.microsoft.com/office/powerpoint/2010/main" val="6925107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4309F268-A45B-4517-B03F-2774BAEFF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9">
            <a:extLst>
              <a:ext uri="{FF2B5EF4-FFF2-40B4-BE49-F238E27FC236}">
                <a16:creationId xmlns:a16="http://schemas.microsoft.com/office/drawing/2014/main" id="{5D89D65B-C1D8-9BB4-7D7F-23EB3133E549}"/>
              </a:ext>
            </a:extLst>
          </p:cNvPr>
          <p:cNvGraphicFramePr>
            <a:graphicFrameLocks/>
          </p:cNvGraphicFramePr>
          <p:nvPr>
            <p:extLst>
              <p:ext uri="{D42A27DB-BD31-4B8C-83A1-F6EECF244321}">
                <p14:modId xmlns:p14="http://schemas.microsoft.com/office/powerpoint/2010/main" val="1392716980"/>
              </p:ext>
            </p:extLst>
          </p:nvPr>
        </p:nvGraphicFramePr>
        <p:xfrm>
          <a:off x="888465" y="643467"/>
          <a:ext cx="10415070" cy="5661049"/>
        </p:xfrm>
        <a:graphic>
          <a:graphicData uri="http://schemas.openxmlformats.org/drawingml/2006/table">
            <a:tbl>
              <a:tblPr firstRow="1" bandRow="1">
                <a:tableStyleId>{5C22544A-7EE6-4342-B048-85BDC9FD1C3A}</a:tableStyleId>
              </a:tblPr>
              <a:tblGrid>
                <a:gridCol w="2505241">
                  <a:extLst>
                    <a:ext uri="{9D8B030D-6E8A-4147-A177-3AD203B41FA5}">
                      <a16:colId xmlns:a16="http://schemas.microsoft.com/office/drawing/2014/main" val="2281427968"/>
                    </a:ext>
                  </a:extLst>
                </a:gridCol>
                <a:gridCol w="7909829">
                  <a:extLst>
                    <a:ext uri="{9D8B030D-6E8A-4147-A177-3AD203B41FA5}">
                      <a16:colId xmlns:a16="http://schemas.microsoft.com/office/drawing/2014/main" val="772576167"/>
                    </a:ext>
                  </a:extLst>
                </a:gridCol>
              </a:tblGrid>
              <a:tr h="188259">
                <a:tc>
                  <a:txBody>
                    <a:bodyPr/>
                    <a:lstStyle/>
                    <a:p>
                      <a:r>
                        <a:rPr lang="en-US" sz="800" b="1" kern="1200">
                          <a:solidFill>
                            <a:schemeClr val="lt1"/>
                          </a:solidFill>
                          <a:effectLst/>
                          <a:latin typeface="+mn-lt"/>
                          <a:ea typeface="+mn-ea"/>
                          <a:cs typeface="+mn-cs"/>
                        </a:rPr>
                        <a:t>Use case 1 </a:t>
                      </a:r>
                      <a:endParaRPr lang="en-US" sz="800"/>
                    </a:p>
                  </a:txBody>
                  <a:tcPr marL="6290" marR="6290" marT="3145" marB="3145"/>
                </a:tc>
                <a:tc>
                  <a:txBody>
                    <a:bodyPr/>
                    <a:lstStyle/>
                    <a:p>
                      <a:r>
                        <a:rPr lang="en-US" sz="1000">
                          <a:effectLst/>
                          <a:latin typeface="Calibri" panose="020F0502020204030204" pitchFamily="34" charset="0"/>
                        </a:rPr>
                        <a:t>User wants to place an order which they expect to get delivered within 30 mins. They order is dispatched from company warehouse/inventory </a:t>
                      </a:r>
                    </a:p>
                  </a:txBody>
                  <a:tcPr marL="3277" marR="3277" marT="0" marB="0"/>
                </a:tc>
                <a:extLst>
                  <a:ext uri="{0D108BD9-81ED-4DB2-BD59-A6C34878D82A}">
                    <a16:rowId xmlns:a16="http://schemas.microsoft.com/office/drawing/2014/main" val="67090156"/>
                  </a:ext>
                </a:extLst>
              </a:tr>
              <a:tr h="157876">
                <a:tc>
                  <a:txBody>
                    <a:bodyPr/>
                    <a:lstStyle/>
                    <a:p>
                      <a:r>
                        <a:rPr lang="en-US" sz="800" kern="1200">
                          <a:solidFill>
                            <a:schemeClr val="dk1"/>
                          </a:solidFill>
                          <a:effectLst/>
                          <a:latin typeface="+mn-lt"/>
                          <a:ea typeface="+mn-ea"/>
                          <a:cs typeface="+mn-cs"/>
                        </a:rPr>
                        <a:t>Actor </a:t>
                      </a:r>
                      <a:endParaRPr lang="en-US" sz="800"/>
                    </a:p>
                  </a:txBody>
                  <a:tcPr marL="6290" marR="6290" marT="3145" marB="3145"/>
                </a:tc>
                <a:tc>
                  <a:txBody>
                    <a:bodyPr/>
                    <a:lstStyle/>
                    <a:p>
                      <a:r>
                        <a:rPr lang="en-US" sz="800" kern="1200">
                          <a:solidFill>
                            <a:schemeClr val="dk1"/>
                          </a:solidFill>
                          <a:effectLst/>
                          <a:latin typeface="+mn-lt"/>
                          <a:ea typeface="+mn-ea"/>
                          <a:cs typeface="+mn-cs"/>
                        </a:rPr>
                        <a:t>User </a:t>
                      </a:r>
                      <a:endParaRPr lang="en-US" sz="800"/>
                    </a:p>
                  </a:txBody>
                  <a:tcPr marL="6290" marR="6290" marT="3145" marB="3145"/>
                </a:tc>
                <a:extLst>
                  <a:ext uri="{0D108BD9-81ED-4DB2-BD59-A6C34878D82A}">
                    <a16:rowId xmlns:a16="http://schemas.microsoft.com/office/drawing/2014/main" val="2456764929"/>
                  </a:ext>
                </a:extLst>
              </a:tr>
              <a:tr h="157876">
                <a:tc>
                  <a:txBody>
                    <a:bodyPr/>
                    <a:lstStyle/>
                    <a:p>
                      <a:r>
                        <a:rPr lang="en-US" sz="800" kern="1200">
                          <a:solidFill>
                            <a:schemeClr val="dk1"/>
                          </a:solidFill>
                          <a:effectLst/>
                          <a:latin typeface="+mn-lt"/>
                          <a:ea typeface="+mn-ea"/>
                          <a:cs typeface="+mn-cs"/>
                        </a:rPr>
                        <a:t>Stakeholder </a:t>
                      </a:r>
                      <a:endParaRPr lang="en-US" sz="800"/>
                    </a:p>
                  </a:txBody>
                  <a:tcPr marL="6290" marR="6290" marT="3145" marB="3145"/>
                </a:tc>
                <a:tc>
                  <a:txBody>
                    <a:bodyPr/>
                    <a:lstStyle/>
                    <a:p>
                      <a:r>
                        <a:rPr lang="en-US" sz="800"/>
                        <a:t>GetEasy</a:t>
                      </a:r>
                    </a:p>
                  </a:txBody>
                  <a:tcPr marL="6290" marR="6290" marT="3145" marB="3145"/>
                </a:tc>
                <a:extLst>
                  <a:ext uri="{0D108BD9-81ED-4DB2-BD59-A6C34878D82A}">
                    <a16:rowId xmlns:a16="http://schemas.microsoft.com/office/drawing/2014/main" val="4281442783"/>
                  </a:ext>
                </a:extLst>
              </a:tr>
              <a:tr h="1013596">
                <a:tc>
                  <a:txBody>
                    <a:bodyPr/>
                    <a:lstStyle/>
                    <a:p>
                      <a:r>
                        <a:rPr lang="en-US" sz="800" kern="1200">
                          <a:solidFill>
                            <a:schemeClr val="dk1"/>
                          </a:solidFill>
                          <a:effectLst/>
                          <a:latin typeface="+mn-lt"/>
                          <a:ea typeface="+mn-ea"/>
                          <a:cs typeface="+mn-cs"/>
                        </a:rPr>
                        <a:t>Basic Flow </a:t>
                      </a:r>
                      <a:endParaRPr lang="en-US" sz="800"/>
                    </a:p>
                  </a:txBody>
                  <a:tcPr marL="6290" marR="6290" marT="3145" marB="3145"/>
                </a:tc>
                <a:tc>
                  <a:txBody>
                    <a:bodyPr/>
                    <a:lstStyle/>
                    <a:p>
                      <a:r>
                        <a:rPr lang="en-US" sz="800" kern="1200">
                          <a:solidFill>
                            <a:schemeClr val="dk1"/>
                          </a:solidFill>
                          <a:effectLst/>
                          <a:latin typeface="+mn-lt"/>
                          <a:ea typeface="+mn-ea"/>
                          <a:cs typeface="+mn-cs"/>
                        </a:rPr>
                        <a:t>1. User logs in with valid username and password. </a:t>
                      </a:r>
                    </a:p>
                    <a:p>
                      <a:r>
                        <a:rPr lang="en-US" sz="800" kern="1200">
                          <a:solidFill>
                            <a:schemeClr val="dk1"/>
                          </a:solidFill>
                          <a:effectLst/>
                          <a:latin typeface="+mn-lt"/>
                          <a:ea typeface="+mn-ea"/>
                          <a:cs typeface="+mn-cs"/>
                        </a:rPr>
                        <a:t>2. User Searches for the product they need from product catalog. </a:t>
                      </a:r>
                    </a:p>
                    <a:p>
                      <a:r>
                        <a:rPr lang="en-US" sz="800" kern="1200">
                          <a:solidFill>
                            <a:schemeClr val="dk1"/>
                          </a:solidFill>
                          <a:effectLst/>
                          <a:latin typeface="+mn-lt"/>
                          <a:ea typeface="+mn-ea"/>
                          <a:cs typeface="+mn-cs"/>
                        </a:rPr>
                        <a:t>3. Selects the product from options available and adds them to the cart. </a:t>
                      </a:r>
                    </a:p>
                    <a:p>
                      <a:r>
                        <a:rPr lang="en-US" sz="800" kern="1200">
                          <a:solidFill>
                            <a:schemeClr val="dk1"/>
                          </a:solidFill>
                          <a:effectLst/>
                          <a:latin typeface="+mn-lt"/>
                          <a:ea typeface="+mn-ea"/>
                          <a:cs typeface="+mn-cs"/>
                        </a:rPr>
                        <a:t>4. Goes to the Cart and selects the Checkout option. </a:t>
                      </a:r>
                    </a:p>
                    <a:p>
                      <a:r>
                        <a:rPr lang="en-US" sz="800" kern="1200">
                          <a:solidFill>
                            <a:schemeClr val="dk1"/>
                          </a:solidFill>
                          <a:effectLst/>
                          <a:latin typeface="+mn-lt"/>
                          <a:ea typeface="+mn-ea"/>
                          <a:cs typeface="+mn-cs"/>
                        </a:rPr>
                        <a:t>5. For first order they are prompted to add their card/Or existing customer wants to add a new card. </a:t>
                      </a:r>
                    </a:p>
                    <a:p>
                      <a:r>
                        <a:rPr lang="en-US" sz="800" kern="1200">
                          <a:solidFill>
                            <a:schemeClr val="dk1"/>
                          </a:solidFill>
                          <a:effectLst/>
                          <a:latin typeface="+mn-lt"/>
                          <a:ea typeface="+mn-ea"/>
                          <a:cs typeface="+mn-cs"/>
                        </a:rPr>
                        <a:t>6. He manually adds every card detail to the form page and saves the card details to be used in future. </a:t>
                      </a:r>
                    </a:p>
                    <a:p>
                      <a:r>
                        <a:rPr lang="en-US" sz="800" kern="1200">
                          <a:solidFill>
                            <a:schemeClr val="dk1"/>
                          </a:solidFill>
                          <a:effectLst/>
                          <a:latin typeface="+mn-lt"/>
                          <a:ea typeface="+mn-ea"/>
                          <a:cs typeface="+mn-cs"/>
                        </a:rPr>
                        <a:t>7. They get the available desired option for delivery </a:t>
                      </a:r>
                    </a:p>
                    <a:p>
                      <a:r>
                        <a:rPr lang="en-US" sz="800" kern="1200">
                          <a:solidFill>
                            <a:schemeClr val="dk1"/>
                          </a:solidFill>
                          <a:effectLst/>
                          <a:latin typeface="+mn-lt"/>
                          <a:ea typeface="+mn-ea"/>
                          <a:cs typeface="+mn-cs"/>
                        </a:rPr>
                        <a:t>8. Places the order</a:t>
                      </a:r>
                      <a:r>
                        <a:rPr lang="en-US" sz="800">
                          <a:effectLst/>
                        </a:rPr>
                        <a:t> </a:t>
                      </a:r>
                      <a:endParaRPr lang="en-US" sz="800"/>
                    </a:p>
                  </a:txBody>
                  <a:tcPr marL="6290" marR="6290" marT="3145" marB="3145"/>
                </a:tc>
                <a:extLst>
                  <a:ext uri="{0D108BD9-81ED-4DB2-BD59-A6C34878D82A}">
                    <a16:rowId xmlns:a16="http://schemas.microsoft.com/office/drawing/2014/main" val="2392732550"/>
                  </a:ext>
                </a:extLst>
              </a:tr>
              <a:tr h="157876">
                <a:tc>
                  <a:txBody>
                    <a:bodyPr/>
                    <a:lstStyle/>
                    <a:p>
                      <a:r>
                        <a:rPr lang="en-US" sz="800" kern="1200">
                          <a:solidFill>
                            <a:schemeClr val="dk1"/>
                          </a:solidFill>
                          <a:effectLst/>
                          <a:latin typeface="+mn-lt"/>
                          <a:ea typeface="+mn-ea"/>
                          <a:cs typeface="+mn-cs"/>
                        </a:rPr>
                        <a:t>Termination outcome </a:t>
                      </a:r>
                      <a:endParaRPr lang="en-US" sz="800"/>
                    </a:p>
                  </a:txBody>
                  <a:tcPr marL="6290" marR="6290" marT="3145" marB="3145"/>
                </a:tc>
                <a:tc>
                  <a:txBody>
                    <a:bodyPr/>
                    <a:lstStyle/>
                    <a:p>
                      <a:r>
                        <a:rPr lang="en-US" sz="800" kern="1200">
                          <a:solidFill>
                            <a:schemeClr val="dk1"/>
                          </a:solidFill>
                          <a:effectLst/>
                          <a:latin typeface="+mn-lt"/>
                          <a:ea typeface="+mn-ea"/>
                          <a:cs typeface="+mn-cs"/>
                        </a:rPr>
                        <a:t>User successfully adds a card to the payment details page </a:t>
                      </a:r>
                      <a:endParaRPr lang="en-US" sz="800"/>
                    </a:p>
                  </a:txBody>
                  <a:tcPr marL="6290" marR="6290" marT="3145" marB="3145"/>
                </a:tc>
                <a:extLst>
                  <a:ext uri="{0D108BD9-81ED-4DB2-BD59-A6C34878D82A}">
                    <a16:rowId xmlns:a16="http://schemas.microsoft.com/office/drawing/2014/main" val="2218220966"/>
                  </a:ext>
                </a:extLst>
              </a:tr>
              <a:tr h="1013596">
                <a:tc>
                  <a:txBody>
                    <a:bodyPr/>
                    <a:lstStyle/>
                    <a:p>
                      <a:r>
                        <a:rPr lang="en-US" sz="800" kern="1200">
                          <a:solidFill>
                            <a:schemeClr val="dk1"/>
                          </a:solidFill>
                          <a:effectLst/>
                          <a:latin typeface="+mn-lt"/>
                          <a:ea typeface="+mn-ea"/>
                          <a:cs typeface="+mn-cs"/>
                        </a:rPr>
                        <a:t>Alternative Flow 1 </a:t>
                      </a:r>
                      <a:endParaRPr lang="en-US" sz="800"/>
                    </a:p>
                  </a:txBody>
                  <a:tcPr marL="6290" marR="6290" marT="3145" marB="3145"/>
                </a:tc>
                <a:tc>
                  <a:txBody>
                    <a:bodyPr/>
                    <a:lstStyle/>
                    <a:p>
                      <a:r>
                        <a:rPr lang="en-US" sz="800" kern="1200">
                          <a:solidFill>
                            <a:schemeClr val="dk1"/>
                          </a:solidFill>
                          <a:effectLst/>
                          <a:latin typeface="+mn-lt"/>
                          <a:ea typeface="+mn-ea"/>
                          <a:cs typeface="+mn-cs"/>
                        </a:rPr>
                        <a:t>1. User logs in with valid username and password. </a:t>
                      </a:r>
                    </a:p>
                    <a:p>
                      <a:r>
                        <a:rPr lang="en-US" sz="800" kern="1200">
                          <a:solidFill>
                            <a:schemeClr val="dk1"/>
                          </a:solidFill>
                          <a:effectLst/>
                          <a:latin typeface="+mn-lt"/>
                          <a:ea typeface="+mn-ea"/>
                          <a:cs typeface="+mn-cs"/>
                        </a:rPr>
                        <a:t>2. User Searches for the product they need from product catalog. </a:t>
                      </a:r>
                    </a:p>
                    <a:p>
                      <a:r>
                        <a:rPr lang="en-US" sz="800" kern="1200">
                          <a:solidFill>
                            <a:schemeClr val="dk1"/>
                          </a:solidFill>
                          <a:effectLst/>
                          <a:latin typeface="+mn-lt"/>
                          <a:ea typeface="+mn-ea"/>
                          <a:cs typeface="+mn-cs"/>
                        </a:rPr>
                        <a:t>3. Selects the product from options available and adds them to the cart. </a:t>
                      </a:r>
                    </a:p>
                    <a:p>
                      <a:r>
                        <a:rPr lang="en-US" sz="800" kern="1200">
                          <a:solidFill>
                            <a:schemeClr val="dk1"/>
                          </a:solidFill>
                          <a:effectLst/>
                          <a:latin typeface="+mn-lt"/>
                          <a:ea typeface="+mn-ea"/>
                          <a:cs typeface="+mn-cs"/>
                        </a:rPr>
                        <a:t>4. Goes to the Cart and selects the Checkout option. </a:t>
                      </a:r>
                    </a:p>
                    <a:p>
                      <a:r>
                        <a:rPr lang="en-US" sz="800" kern="1200">
                          <a:solidFill>
                            <a:schemeClr val="dk1"/>
                          </a:solidFill>
                          <a:effectLst/>
                          <a:latin typeface="+mn-lt"/>
                          <a:ea typeface="+mn-ea"/>
                          <a:cs typeface="+mn-cs"/>
                        </a:rPr>
                        <a:t>5. For first order they are prompted to add their card/Or existing customer wants to add a new card. </a:t>
                      </a:r>
                    </a:p>
                    <a:p>
                      <a:r>
                        <a:rPr lang="en-US" sz="800" kern="1200">
                          <a:solidFill>
                            <a:schemeClr val="dk1"/>
                          </a:solidFill>
                          <a:effectLst/>
                          <a:latin typeface="+mn-lt"/>
                          <a:ea typeface="+mn-ea"/>
                          <a:cs typeface="+mn-cs"/>
                        </a:rPr>
                        <a:t>6. He is given an option of uploading the image of his card which enabled automatic filling of card detail to the form page and an option to save the details to be used in future. </a:t>
                      </a:r>
                    </a:p>
                    <a:p>
                      <a:r>
                        <a:rPr lang="en-US" sz="800" kern="1200">
                          <a:solidFill>
                            <a:schemeClr val="dk1"/>
                          </a:solidFill>
                          <a:effectLst/>
                          <a:latin typeface="+mn-lt"/>
                          <a:ea typeface="+mn-ea"/>
                          <a:cs typeface="+mn-cs"/>
                        </a:rPr>
                        <a:t>7. They get the available desired option for delivery </a:t>
                      </a:r>
                    </a:p>
                    <a:p>
                      <a:r>
                        <a:rPr lang="en-US" sz="800" kern="1200">
                          <a:solidFill>
                            <a:schemeClr val="dk1"/>
                          </a:solidFill>
                          <a:effectLst/>
                          <a:latin typeface="+mn-lt"/>
                          <a:ea typeface="+mn-ea"/>
                          <a:cs typeface="+mn-cs"/>
                        </a:rPr>
                        <a:t>8. Places the order. </a:t>
                      </a:r>
                    </a:p>
                  </a:txBody>
                  <a:tcPr marL="6290" marR="6290" marT="3145" marB="3145"/>
                </a:tc>
                <a:extLst>
                  <a:ext uri="{0D108BD9-81ED-4DB2-BD59-A6C34878D82A}">
                    <a16:rowId xmlns:a16="http://schemas.microsoft.com/office/drawing/2014/main" val="128119134"/>
                  </a:ext>
                </a:extLst>
              </a:tr>
              <a:tr h="280121">
                <a:tc>
                  <a:txBody>
                    <a:bodyPr/>
                    <a:lstStyle/>
                    <a:p>
                      <a:r>
                        <a:rPr lang="en-US" sz="800" kern="1200">
                          <a:solidFill>
                            <a:schemeClr val="dk1"/>
                          </a:solidFill>
                          <a:effectLst/>
                          <a:latin typeface="+mn-lt"/>
                          <a:ea typeface="+mn-ea"/>
                          <a:cs typeface="+mn-cs"/>
                        </a:rPr>
                        <a:t>Termination outcome </a:t>
                      </a:r>
                      <a:endParaRPr lang="en-US" sz="800"/>
                    </a:p>
                  </a:txBody>
                  <a:tcPr marL="6290" marR="6290" marT="3145" marB="3145"/>
                </a:tc>
                <a:tc>
                  <a:txBody>
                    <a:bodyPr/>
                    <a:lstStyle/>
                    <a:p>
                      <a:r>
                        <a:rPr lang="en-US" sz="800" kern="1200" dirty="0">
                          <a:solidFill>
                            <a:schemeClr val="dk1"/>
                          </a:solidFill>
                          <a:effectLst/>
                          <a:latin typeface="+mn-lt"/>
                          <a:ea typeface="+mn-ea"/>
                          <a:cs typeface="+mn-cs"/>
                        </a:rPr>
                        <a:t>User successfully adds a card to the payment details page by </a:t>
                      </a:r>
                    </a:p>
                    <a:p>
                      <a:r>
                        <a:rPr lang="en-US" sz="800" kern="1200" dirty="0">
                          <a:solidFill>
                            <a:schemeClr val="dk1"/>
                          </a:solidFill>
                          <a:effectLst/>
                          <a:latin typeface="+mn-lt"/>
                          <a:ea typeface="+mn-ea"/>
                          <a:cs typeface="+mn-cs"/>
                        </a:rPr>
                        <a:t>allowing the app to access photos.</a:t>
                      </a:r>
                      <a:endParaRPr lang="en-US" sz="800" dirty="0"/>
                    </a:p>
                  </a:txBody>
                  <a:tcPr marL="6290" marR="6290" marT="3145" marB="3145"/>
                </a:tc>
                <a:extLst>
                  <a:ext uri="{0D108BD9-81ED-4DB2-BD59-A6C34878D82A}">
                    <a16:rowId xmlns:a16="http://schemas.microsoft.com/office/drawing/2014/main" val="2033213575"/>
                  </a:ext>
                </a:extLst>
              </a:tr>
              <a:tr h="1013596">
                <a:tc>
                  <a:txBody>
                    <a:bodyPr/>
                    <a:lstStyle/>
                    <a:p>
                      <a:r>
                        <a:rPr lang="en-US" sz="800" kern="1200">
                          <a:solidFill>
                            <a:schemeClr val="dk1"/>
                          </a:solidFill>
                          <a:effectLst/>
                          <a:latin typeface="+mn-lt"/>
                          <a:ea typeface="+mn-ea"/>
                          <a:cs typeface="+mn-cs"/>
                        </a:rPr>
                        <a:t>Alternative Flow 2</a:t>
                      </a:r>
                      <a:r>
                        <a:rPr lang="en-US" sz="800">
                          <a:effectLst/>
                        </a:rPr>
                        <a:t> </a:t>
                      </a:r>
                      <a:endParaRPr lang="en-US" sz="800"/>
                    </a:p>
                  </a:txBody>
                  <a:tcPr marL="6290" marR="6290" marT="3145" marB="3145"/>
                </a:tc>
                <a:tc>
                  <a:txBody>
                    <a:bodyPr/>
                    <a:lstStyle/>
                    <a:p>
                      <a:r>
                        <a:rPr lang="en-US" sz="800" kern="1200">
                          <a:solidFill>
                            <a:schemeClr val="dk1"/>
                          </a:solidFill>
                          <a:effectLst/>
                          <a:latin typeface="+mn-lt"/>
                          <a:ea typeface="+mn-ea"/>
                          <a:cs typeface="+mn-cs"/>
                        </a:rPr>
                        <a:t>1. User logs in with valid username and password. </a:t>
                      </a:r>
                    </a:p>
                    <a:p>
                      <a:r>
                        <a:rPr lang="en-US" sz="800" kern="1200">
                          <a:solidFill>
                            <a:schemeClr val="dk1"/>
                          </a:solidFill>
                          <a:effectLst/>
                          <a:latin typeface="+mn-lt"/>
                          <a:ea typeface="+mn-ea"/>
                          <a:cs typeface="+mn-cs"/>
                        </a:rPr>
                        <a:t>2. User Searches for the product they need from product catalog. </a:t>
                      </a:r>
                    </a:p>
                    <a:p>
                      <a:r>
                        <a:rPr lang="en-US" sz="800" kern="1200">
                          <a:solidFill>
                            <a:schemeClr val="dk1"/>
                          </a:solidFill>
                          <a:effectLst/>
                          <a:latin typeface="+mn-lt"/>
                          <a:ea typeface="+mn-ea"/>
                          <a:cs typeface="+mn-cs"/>
                        </a:rPr>
                        <a:t>3. Selects the product from options available and adds them to the cart. </a:t>
                      </a:r>
                    </a:p>
                    <a:p>
                      <a:r>
                        <a:rPr lang="en-US" sz="800" kern="1200">
                          <a:solidFill>
                            <a:schemeClr val="dk1"/>
                          </a:solidFill>
                          <a:effectLst/>
                          <a:latin typeface="+mn-lt"/>
                          <a:ea typeface="+mn-ea"/>
                          <a:cs typeface="+mn-cs"/>
                        </a:rPr>
                        <a:t>4. Goes to the Cart and selects the Checkout option. </a:t>
                      </a:r>
                    </a:p>
                    <a:p>
                      <a:r>
                        <a:rPr lang="en-US" sz="800" kern="1200">
                          <a:solidFill>
                            <a:schemeClr val="dk1"/>
                          </a:solidFill>
                          <a:effectLst/>
                          <a:latin typeface="+mn-lt"/>
                          <a:ea typeface="+mn-ea"/>
                          <a:cs typeface="+mn-cs"/>
                        </a:rPr>
                        <a:t>5. They are given an option to pay via ApplePay </a:t>
                      </a:r>
                    </a:p>
                    <a:p>
                      <a:r>
                        <a:rPr lang="en-US" sz="800" kern="1200">
                          <a:solidFill>
                            <a:schemeClr val="dk1"/>
                          </a:solidFill>
                          <a:effectLst/>
                          <a:latin typeface="+mn-lt"/>
                          <a:ea typeface="+mn-ea"/>
                          <a:cs typeface="+mn-cs"/>
                        </a:rPr>
                        <a:t>6. They select the option and pay either using their apple id &amp; password or they can use face id for authenticating the payment. </a:t>
                      </a:r>
                    </a:p>
                    <a:p>
                      <a:r>
                        <a:rPr lang="en-US" sz="800" kern="1200">
                          <a:solidFill>
                            <a:schemeClr val="dk1"/>
                          </a:solidFill>
                          <a:effectLst/>
                          <a:latin typeface="+mn-lt"/>
                          <a:ea typeface="+mn-ea"/>
                          <a:cs typeface="+mn-cs"/>
                        </a:rPr>
                        <a:t>7. They get the available desired option for delivery </a:t>
                      </a:r>
                    </a:p>
                    <a:p>
                      <a:r>
                        <a:rPr lang="en-US" sz="800" kern="1200">
                          <a:solidFill>
                            <a:schemeClr val="dk1"/>
                          </a:solidFill>
                          <a:effectLst/>
                          <a:latin typeface="+mn-lt"/>
                          <a:ea typeface="+mn-ea"/>
                          <a:cs typeface="+mn-cs"/>
                        </a:rPr>
                        <a:t>8. Places the order.</a:t>
                      </a:r>
                      <a:r>
                        <a:rPr lang="en-US" sz="800">
                          <a:effectLst/>
                        </a:rPr>
                        <a:t> </a:t>
                      </a:r>
                      <a:endParaRPr lang="en-US" sz="800"/>
                    </a:p>
                  </a:txBody>
                  <a:tcPr marL="6290" marR="6290" marT="3145" marB="3145"/>
                </a:tc>
                <a:extLst>
                  <a:ext uri="{0D108BD9-81ED-4DB2-BD59-A6C34878D82A}">
                    <a16:rowId xmlns:a16="http://schemas.microsoft.com/office/drawing/2014/main" val="1690223707"/>
                  </a:ext>
                </a:extLst>
              </a:tr>
              <a:tr h="157876">
                <a:tc>
                  <a:txBody>
                    <a:bodyPr/>
                    <a:lstStyle/>
                    <a:p>
                      <a:r>
                        <a:rPr lang="en-US" sz="800" kern="1200">
                          <a:solidFill>
                            <a:schemeClr val="dk1"/>
                          </a:solidFill>
                          <a:effectLst/>
                          <a:latin typeface="+mn-lt"/>
                          <a:ea typeface="+mn-ea"/>
                          <a:cs typeface="+mn-cs"/>
                        </a:rPr>
                        <a:t>Termination outcome </a:t>
                      </a:r>
                      <a:endParaRPr lang="en-US" sz="800"/>
                    </a:p>
                  </a:txBody>
                  <a:tcPr marL="6290" marR="6290" marT="3145" marB="3145"/>
                </a:tc>
                <a:tc>
                  <a:txBody>
                    <a:bodyPr/>
                    <a:lstStyle/>
                    <a:p>
                      <a:r>
                        <a:rPr lang="en-US" sz="800" kern="1200">
                          <a:solidFill>
                            <a:schemeClr val="dk1"/>
                          </a:solidFill>
                          <a:effectLst/>
                          <a:latin typeface="+mn-lt"/>
                          <a:ea typeface="+mn-ea"/>
                          <a:cs typeface="+mn-cs"/>
                        </a:rPr>
                        <a:t>User successfully pays at the payment gateway via ApplePay.</a:t>
                      </a:r>
                      <a:r>
                        <a:rPr lang="en-US" sz="800">
                          <a:effectLst/>
                        </a:rPr>
                        <a:t> </a:t>
                      </a:r>
                      <a:endParaRPr lang="en-US" sz="800"/>
                    </a:p>
                  </a:txBody>
                  <a:tcPr marL="6290" marR="6290" marT="3145" marB="3145"/>
                </a:tc>
                <a:extLst>
                  <a:ext uri="{0D108BD9-81ED-4DB2-BD59-A6C34878D82A}">
                    <a16:rowId xmlns:a16="http://schemas.microsoft.com/office/drawing/2014/main" val="3959877477"/>
                  </a:ext>
                </a:extLst>
              </a:tr>
              <a:tr h="1135841">
                <a:tc>
                  <a:txBody>
                    <a:bodyPr/>
                    <a:lstStyle/>
                    <a:p>
                      <a:r>
                        <a:rPr lang="en-US" sz="800" kern="1200">
                          <a:solidFill>
                            <a:schemeClr val="dk1"/>
                          </a:solidFill>
                          <a:effectLst/>
                          <a:latin typeface="+mn-lt"/>
                          <a:ea typeface="+mn-ea"/>
                          <a:cs typeface="+mn-cs"/>
                        </a:rPr>
                        <a:t>Alternative Flow 3</a:t>
                      </a:r>
                      <a:endParaRPr lang="en-US" sz="800"/>
                    </a:p>
                  </a:txBody>
                  <a:tcPr marL="6290" marR="6290" marT="3145" marB="3145"/>
                </a:tc>
                <a:tc>
                  <a:txBody>
                    <a:bodyPr/>
                    <a:lstStyle/>
                    <a:p>
                      <a:r>
                        <a:rPr lang="en-US" sz="800" kern="1200">
                          <a:solidFill>
                            <a:schemeClr val="dk1"/>
                          </a:solidFill>
                          <a:effectLst/>
                          <a:latin typeface="+mn-lt"/>
                          <a:ea typeface="+mn-ea"/>
                          <a:cs typeface="+mn-cs"/>
                        </a:rPr>
                        <a:t>1. User logs in with valid username and password. </a:t>
                      </a:r>
                    </a:p>
                    <a:p>
                      <a:r>
                        <a:rPr lang="en-US" sz="800" kern="1200">
                          <a:solidFill>
                            <a:schemeClr val="dk1"/>
                          </a:solidFill>
                          <a:effectLst/>
                          <a:latin typeface="+mn-lt"/>
                          <a:ea typeface="+mn-ea"/>
                          <a:cs typeface="+mn-cs"/>
                        </a:rPr>
                        <a:t>2. User Searches for the product they need from product catalog. </a:t>
                      </a:r>
                    </a:p>
                    <a:p>
                      <a:r>
                        <a:rPr lang="en-US" sz="800" kern="1200">
                          <a:solidFill>
                            <a:schemeClr val="dk1"/>
                          </a:solidFill>
                          <a:effectLst/>
                          <a:latin typeface="+mn-lt"/>
                          <a:ea typeface="+mn-ea"/>
                          <a:cs typeface="+mn-cs"/>
                        </a:rPr>
                        <a:t>3. Selects the product from options available and adds them to the cart. </a:t>
                      </a:r>
                    </a:p>
                    <a:p>
                      <a:r>
                        <a:rPr lang="en-US" sz="800" kern="1200">
                          <a:solidFill>
                            <a:schemeClr val="dk1"/>
                          </a:solidFill>
                          <a:effectLst/>
                          <a:latin typeface="+mn-lt"/>
                          <a:ea typeface="+mn-ea"/>
                          <a:cs typeface="+mn-cs"/>
                        </a:rPr>
                        <a:t>4. Goes to the Cart and selects the Checkout option. </a:t>
                      </a:r>
                    </a:p>
                    <a:p>
                      <a:r>
                        <a:rPr lang="en-US" sz="800" kern="1200">
                          <a:solidFill>
                            <a:schemeClr val="dk1"/>
                          </a:solidFill>
                          <a:effectLst/>
                          <a:latin typeface="+mn-lt"/>
                          <a:ea typeface="+mn-ea"/>
                          <a:cs typeface="+mn-cs"/>
                        </a:rPr>
                        <a:t>5. They are given an option to pay via PayPal </a:t>
                      </a:r>
                    </a:p>
                    <a:p>
                      <a:r>
                        <a:rPr lang="en-US" sz="800" kern="1200">
                          <a:solidFill>
                            <a:schemeClr val="dk1"/>
                          </a:solidFill>
                          <a:effectLst/>
                          <a:latin typeface="+mn-lt"/>
                          <a:ea typeface="+mn-ea"/>
                          <a:cs typeface="+mn-cs"/>
                        </a:rPr>
                        <a:t>6. They select the option and insert their PayPal username and password into the PayPal dialog box. </a:t>
                      </a:r>
                    </a:p>
                    <a:p>
                      <a:r>
                        <a:rPr lang="en-US" sz="800" kern="1200">
                          <a:solidFill>
                            <a:schemeClr val="dk1"/>
                          </a:solidFill>
                          <a:effectLst/>
                          <a:latin typeface="+mn-lt"/>
                          <a:ea typeface="+mn-ea"/>
                          <a:cs typeface="+mn-cs"/>
                        </a:rPr>
                        <a:t>7. Pays using PayPal payment gateway. </a:t>
                      </a:r>
                    </a:p>
                    <a:p>
                      <a:r>
                        <a:rPr lang="en-US" sz="800" kern="1200">
                          <a:solidFill>
                            <a:schemeClr val="dk1"/>
                          </a:solidFill>
                          <a:effectLst/>
                          <a:latin typeface="+mn-lt"/>
                          <a:ea typeface="+mn-ea"/>
                          <a:cs typeface="+mn-cs"/>
                        </a:rPr>
                        <a:t>8. They get the available desired option for delivery </a:t>
                      </a:r>
                    </a:p>
                    <a:p>
                      <a:r>
                        <a:rPr lang="en-US" sz="800" kern="1200">
                          <a:solidFill>
                            <a:schemeClr val="dk1"/>
                          </a:solidFill>
                          <a:effectLst/>
                          <a:latin typeface="+mn-lt"/>
                          <a:ea typeface="+mn-ea"/>
                          <a:cs typeface="+mn-cs"/>
                        </a:rPr>
                        <a:t>9. Places the order.</a:t>
                      </a:r>
                      <a:r>
                        <a:rPr lang="en-US" sz="800">
                          <a:effectLst/>
                        </a:rPr>
                        <a:t> </a:t>
                      </a:r>
                      <a:endParaRPr lang="en-US" sz="800"/>
                    </a:p>
                  </a:txBody>
                  <a:tcPr marL="6290" marR="6290" marT="3145" marB="3145"/>
                </a:tc>
                <a:extLst>
                  <a:ext uri="{0D108BD9-81ED-4DB2-BD59-A6C34878D82A}">
                    <a16:rowId xmlns:a16="http://schemas.microsoft.com/office/drawing/2014/main" val="760993139"/>
                  </a:ext>
                </a:extLst>
              </a:tr>
              <a:tr h="157876">
                <a:tc>
                  <a:txBody>
                    <a:bodyPr/>
                    <a:lstStyle/>
                    <a:p>
                      <a:r>
                        <a:rPr lang="en-US" sz="800" kern="1200">
                          <a:solidFill>
                            <a:schemeClr val="dk1"/>
                          </a:solidFill>
                          <a:effectLst/>
                          <a:latin typeface="+mn-lt"/>
                          <a:ea typeface="+mn-ea"/>
                          <a:cs typeface="+mn-cs"/>
                        </a:rPr>
                        <a:t>Termination outcome </a:t>
                      </a:r>
                      <a:endParaRPr lang="en-US" sz="800"/>
                    </a:p>
                  </a:txBody>
                  <a:tcPr marL="6290" marR="6290" marT="3145" marB="3145"/>
                </a:tc>
                <a:tc>
                  <a:txBody>
                    <a:bodyPr/>
                    <a:lstStyle/>
                    <a:p>
                      <a:r>
                        <a:rPr lang="en-US" sz="800" kern="1200">
                          <a:solidFill>
                            <a:schemeClr val="dk1"/>
                          </a:solidFill>
                          <a:effectLst/>
                          <a:latin typeface="+mn-lt"/>
                          <a:ea typeface="+mn-ea"/>
                          <a:cs typeface="+mn-cs"/>
                        </a:rPr>
                        <a:t>User successfully pays at the payment gateway via Paypal </a:t>
                      </a:r>
                      <a:endParaRPr lang="en-US" sz="800"/>
                    </a:p>
                  </a:txBody>
                  <a:tcPr marL="6290" marR="6290" marT="3145" marB="3145"/>
                </a:tc>
                <a:extLst>
                  <a:ext uri="{0D108BD9-81ED-4DB2-BD59-A6C34878D82A}">
                    <a16:rowId xmlns:a16="http://schemas.microsoft.com/office/drawing/2014/main" val="2683170173"/>
                  </a:ext>
                </a:extLst>
              </a:tr>
              <a:tr h="136686">
                <a:tc>
                  <a:txBody>
                    <a:bodyPr/>
                    <a:lstStyle/>
                    <a:p>
                      <a:endParaRPr lang="en-US" sz="800"/>
                    </a:p>
                  </a:txBody>
                  <a:tcPr marL="6290" marR="6290" marT="3145" marB="3145"/>
                </a:tc>
                <a:tc>
                  <a:txBody>
                    <a:bodyPr/>
                    <a:lstStyle/>
                    <a:p>
                      <a:endParaRPr lang="en-US" sz="800" dirty="0"/>
                    </a:p>
                  </a:txBody>
                  <a:tcPr marL="6290" marR="6290" marT="3145" marB="3145"/>
                </a:tc>
                <a:extLst>
                  <a:ext uri="{0D108BD9-81ED-4DB2-BD59-A6C34878D82A}">
                    <a16:rowId xmlns:a16="http://schemas.microsoft.com/office/drawing/2014/main" val="4275932716"/>
                  </a:ext>
                </a:extLst>
              </a:tr>
            </a:tbl>
          </a:graphicData>
        </a:graphic>
      </p:graphicFrame>
    </p:spTree>
    <p:extLst>
      <p:ext uri="{BB962C8B-B14F-4D97-AF65-F5344CB8AC3E}">
        <p14:creationId xmlns:p14="http://schemas.microsoft.com/office/powerpoint/2010/main" val="1475248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2" name="Picture 7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4" name="Oval 7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6" name="Picture 7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8" name="Picture 7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0" name="Rectangle 7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82" name="Rectangle 81">
            <a:extLst>
              <a:ext uri="{FF2B5EF4-FFF2-40B4-BE49-F238E27FC236}">
                <a16:creationId xmlns:a16="http://schemas.microsoft.com/office/drawing/2014/main" id="{4309F268-A45B-4517-B03F-2774BAEFF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92FDE269-276A-7DFD-44FE-486976A00952}"/>
              </a:ext>
            </a:extLst>
          </p:cNvPr>
          <p:cNvGraphicFramePr>
            <a:graphicFrameLocks noGrp="1"/>
          </p:cNvGraphicFramePr>
          <p:nvPr>
            <p:extLst>
              <p:ext uri="{D42A27DB-BD31-4B8C-83A1-F6EECF244321}">
                <p14:modId xmlns:p14="http://schemas.microsoft.com/office/powerpoint/2010/main" val="2483270488"/>
              </p:ext>
            </p:extLst>
          </p:nvPr>
        </p:nvGraphicFramePr>
        <p:xfrm>
          <a:off x="1023972" y="643467"/>
          <a:ext cx="10144057" cy="5571073"/>
        </p:xfrm>
        <a:graphic>
          <a:graphicData uri="http://schemas.openxmlformats.org/drawingml/2006/table">
            <a:tbl>
              <a:tblPr firstRow="1" bandRow="1">
                <a:tableStyleId>{5C22544A-7EE6-4342-B048-85BDC9FD1C3A}</a:tableStyleId>
              </a:tblPr>
              <a:tblGrid>
                <a:gridCol w="2497370">
                  <a:extLst>
                    <a:ext uri="{9D8B030D-6E8A-4147-A177-3AD203B41FA5}">
                      <a16:colId xmlns:a16="http://schemas.microsoft.com/office/drawing/2014/main" val="1017971150"/>
                    </a:ext>
                  </a:extLst>
                </a:gridCol>
                <a:gridCol w="7646687">
                  <a:extLst>
                    <a:ext uri="{9D8B030D-6E8A-4147-A177-3AD203B41FA5}">
                      <a16:colId xmlns:a16="http://schemas.microsoft.com/office/drawing/2014/main" val="1830149585"/>
                    </a:ext>
                  </a:extLst>
                </a:gridCol>
              </a:tblGrid>
              <a:tr h="501520">
                <a:tc>
                  <a:txBody>
                    <a:bodyPr/>
                    <a:lstStyle/>
                    <a:p>
                      <a:r>
                        <a:rPr lang="en-US" sz="1500" b="1" kern="1200">
                          <a:solidFill>
                            <a:schemeClr val="lt1"/>
                          </a:solidFill>
                          <a:effectLst/>
                          <a:latin typeface="+mn-lt"/>
                          <a:ea typeface="+mn-ea"/>
                          <a:cs typeface="+mn-cs"/>
                        </a:rPr>
                        <a:t>Use case 2 </a:t>
                      </a:r>
                      <a:endParaRPr lang="en-US" sz="1500"/>
                    </a:p>
                  </a:txBody>
                  <a:tcPr marL="21382" marR="21382" marT="10691" marB="10691"/>
                </a:tc>
                <a:tc>
                  <a:txBody>
                    <a:bodyPr/>
                    <a:lstStyle/>
                    <a:p>
                      <a:r>
                        <a:rPr lang="en-US" sz="1500" b="1" kern="1200">
                          <a:solidFill>
                            <a:schemeClr val="lt1"/>
                          </a:solidFill>
                          <a:effectLst/>
                          <a:latin typeface="+mn-lt"/>
                          <a:ea typeface="+mn-ea"/>
                          <a:cs typeface="+mn-cs"/>
                        </a:rPr>
                        <a:t>Scheduling a delivery within a time range selected by the user rather than wait for the order based on the time set by the app</a:t>
                      </a:r>
                      <a:r>
                        <a:rPr lang="en-US" sz="1500">
                          <a:effectLst/>
                        </a:rPr>
                        <a:t> </a:t>
                      </a:r>
                      <a:endParaRPr lang="en-US" sz="1500"/>
                    </a:p>
                  </a:txBody>
                  <a:tcPr marL="21382" marR="21382" marT="10691" marB="10691"/>
                </a:tc>
                <a:extLst>
                  <a:ext uri="{0D108BD9-81ED-4DB2-BD59-A6C34878D82A}">
                    <a16:rowId xmlns:a16="http://schemas.microsoft.com/office/drawing/2014/main" val="2311652593"/>
                  </a:ext>
                </a:extLst>
              </a:tr>
              <a:tr h="161800">
                <a:tc>
                  <a:txBody>
                    <a:bodyPr/>
                    <a:lstStyle/>
                    <a:p>
                      <a:r>
                        <a:rPr lang="en-US" sz="700" kern="1200">
                          <a:solidFill>
                            <a:schemeClr val="dk1"/>
                          </a:solidFill>
                          <a:effectLst/>
                          <a:latin typeface="+mn-lt"/>
                          <a:ea typeface="+mn-ea"/>
                          <a:cs typeface="+mn-cs"/>
                        </a:rPr>
                        <a:t>Actor </a:t>
                      </a:r>
                      <a:endParaRPr lang="en-US" sz="700">
                        <a:latin typeface="+mn-lt"/>
                      </a:endParaRPr>
                    </a:p>
                  </a:txBody>
                  <a:tcPr marL="21382" marR="21382" marT="10691" marB="10691"/>
                </a:tc>
                <a:tc>
                  <a:txBody>
                    <a:bodyPr/>
                    <a:lstStyle/>
                    <a:p>
                      <a:r>
                        <a:rPr lang="en-US" sz="700" kern="1200">
                          <a:solidFill>
                            <a:schemeClr val="dk1"/>
                          </a:solidFill>
                          <a:effectLst/>
                          <a:latin typeface="+mn-lt"/>
                          <a:ea typeface="+mn-ea"/>
                          <a:cs typeface="+mn-cs"/>
                        </a:rPr>
                        <a:t>User </a:t>
                      </a:r>
                      <a:endParaRPr lang="en-US" sz="700">
                        <a:latin typeface="+mn-lt"/>
                      </a:endParaRPr>
                    </a:p>
                  </a:txBody>
                  <a:tcPr marL="21382" marR="21382" marT="10691" marB="10691"/>
                </a:tc>
                <a:extLst>
                  <a:ext uri="{0D108BD9-81ED-4DB2-BD59-A6C34878D82A}">
                    <a16:rowId xmlns:a16="http://schemas.microsoft.com/office/drawing/2014/main" val="3677391187"/>
                  </a:ext>
                </a:extLst>
              </a:tr>
              <a:tr h="161800">
                <a:tc>
                  <a:txBody>
                    <a:bodyPr/>
                    <a:lstStyle/>
                    <a:p>
                      <a:r>
                        <a:rPr lang="en-US" sz="700" kern="1200">
                          <a:solidFill>
                            <a:schemeClr val="dk1"/>
                          </a:solidFill>
                          <a:effectLst/>
                          <a:latin typeface="+mn-lt"/>
                          <a:ea typeface="+mn-ea"/>
                          <a:cs typeface="+mn-cs"/>
                        </a:rPr>
                        <a:t>Stakeholder </a:t>
                      </a:r>
                      <a:endParaRPr lang="en-US" sz="700">
                        <a:latin typeface="+mn-lt"/>
                      </a:endParaRPr>
                    </a:p>
                  </a:txBody>
                  <a:tcPr marL="21382" marR="21382" marT="10691" marB="10691"/>
                </a:tc>
                <a:tc>
                  <a:txBody>
                    <a:bodyPr/>
                    <a:lstStyle/>
                    <a:p>
                      <a:r>
                        <a:rPr lang="en-US" sz="700" kern="1200">
                          <a:solidFill>
                            <a:schemeClr val="dk1"/>
                          </a:solidFill>
                          <a:effectLst/>
                          <a:latin typeface="+mn-lt"/>
                          <a:ea typeface="+mn-ea"/>
                          <a:cs typeface="+mn-cs"/>
                        </a:rPr>
                        <a:t>GetEasy </a:t>
                      </a:r>
                      <a:endParaRPr lang="en-US" sz="700">
                        <a:latin typeface="+mn-lt"/>
                      </a:endParaRPr>
                    </a:p>
                  </a:txBody>
                  <a:tcPr marL="21382" marR="21382" marT="10691" marB="10691"/>
                </a:tc>
                <a:extLst>
                  <a:ext uri="{0D108BD9-81ED-4DB2-BD59-A6C34878D82A}">
                    <a16:rowId xmlns:a16="http://schemas.microsoft.com/office/drawing/2014/main" val="735969935"/>
                  </a:ext>
                </a:extLst>
              </a:tr>
              <a:tr h="253658">
                <a:tc>
                  <a:txBody>
                    <a:bodyPr/>
                    <a:lstStyle/>
                    <a:p>
                      <a:r>
                        <a:rPr lang="en-US" sz="700" kern="1200">
                          <a:solidFill>
                            <a:schemeClr val="dk1"/>
                          </a:solidFill>
                          <a:effectLst/>
                          <a:latin typeface="+mn-lt"/>
                          <a:ea typeface="+mn-ea"/>
                          <a:cs typeface="+mn-cs"/>
                        </a:rPr>
                        <a:t>Precondition </a:t>
                      </a:r>
                      <a:endParaRPr lang="en-US" sz="700">
                        <a:latin typeface="+mn-lt"/>
                      </a:endParaRPr>
                    </a:p>
                  </a:txBody>
                  <a:tcPr marL="21382" marR="21382" marT="10691" marB="10691"/>
                </a:tc>
                <a:tc>
                  <a:txBody>
                    <a:bodyPr/>
                    <a:lstStyle/>
                    <a:p>
                      <a:pPr marL="0" marR="0">
                        <a:spcBef>
                          <a:spcPts val="0"/>
                        </a:spcBef>
                        <a:spcAft>
                          <a:spcPts val="0"/>
                        </a:spcAft>
                      </a:pPr>
                      <a:r>
                        <a:rPr lang="en-US" sz="700">
                          <a:solidFill>
                            <a:srgbClr val="000000"/>
                          </a:solidFill>
                          <a:effectLst/>
                          <a:latin typeface="+mn-lt"/>
                          <a:ea typeface="Calibri" panose="020F0502020204030204" pitchFamily="34" charset="0"/>
                          <a:cs typeface="Times New Roman" panose="02020603050405020304" pitchFamily="18" charset="0"/>
                        </a:rPr>
                        <a:t>1.The user must be connected to the Internet. </a:t>
                      </a:r>
                      <a:endParaRPr lang="en-US" sz="700">
                        <a:effectLst/>
                        <a:latin typeface="+mn-lt"/>
                        <a:ea typeface="Calibri" panose="020F0502020204030204" pitchFamily="34" charset="0"/>
                        <a:cs typeface="Times New Roman" panose="02020603050405020304" pitchFamily="18" charset="0"/>
                      </a:endParaRPr>
                    </a:p>
                    <a:p>
                      <a:pPr marL="0" marR="0">
                        <a:spcBef>
                          <a:spcPts val="0"/>
                        </a:spcBef>
                        <a:spcAft>
                          <a:spcPts val="0"/>
                        </a:spcAft>
                      </a:pPr>
                      <a:r>
                        <a:rPr lang="en-US" sz="700">
                          <a:solidFill>
                            <a:srgbClr val="000000"/>
                          </a:solidFill>
                          <a:effectLst/>
                          <a:latin typeface="+mn-lt"/>
                          <a:ea typeface="Calibri" panose="020F0502020204030204" pitchFamily="34" charset="0"/>
                          <a:cs typeface="Times New Roman" panose="02020603050405020304" pitchFamily="18" charset="0"/>
                        </a:rPr>
                        <a:t>2.The user must have an account in GetEasy </a:t>
                      </a:r>
                      <a:endParaRPr lang="en-US" sz="700">
                        <a:effectLst/>
                        <a:latin typeface="+mn-lt"/>
                        <a:ea typeface="Calibri" panose="020F0502020204030204" pitchFamily="34" charset="0"/>
                        <a:cs typeface="Times New Roman" panose="02020603050405020304" pitchFamily="18" charset="0"/>
                      </a:endParaRPr>
                    </a:p>
                  </a:txBody>
                  <a:tcPr marL="16036" marR="16036" marT="0" marB="0"/>
                </a:tc>
                <a:extLst>
                  <a:ext uri="{0D108BD9-81ED-4DB2-BD59-A6C34878D82A}">
                    <a16:rowId xmlns:a16="http://schemas.microsoft.com/office/drawing/2014/main" val="3914223144"/>
                  </a:ext>
                </a:extLst>
              </a:tr>
              <a:tr h="841239">
                <a:tc>
                  <a:txBody>
                    <a:bodyPr/>
                    <a:lstStyle/>
                    <a:p>
                      <a:r>
                        <a:rPr lang="en-US" sz="700" kern="1200">
                          <a:solidFill>
                            <a:schemeClr val="dk1"/>
                          </a:solidFill>
                          <a:effectLst/>
                          <a:latin typeface="+mn-lt"/>
                          <a:ea typeface="+mn-ea"/>
                          <a:cs typeface="+mn-cs"/>
                        </a:rPr>
                        <a:t>Basic Flow </a:t>
                      </a:r>
                      <a:endParaRPr lang="en-US" sz="700">
                        <a:latin typeface="+mn-lt"/>
                      </a:endParaRPr>
                    </a:p>
                  </a:txBody>
                  <a:tcPr marL="21382" marR="21382" marT="10691" marB="10691"/>
                </a:tc>
                <a:tc>
                  <a:txBody>
                    <a:bodyPr/>
                    <a:lstStyle/>
                    <a:p>
                      <a:r>
                        <a:rPr lang="en-US" sz="700" kern="1200" dirty="0">
                          <a:solidFill>
                            <a:schemeClr val="dk1"/>
                          </a:solidFill>
                          <a:effectLst/>
                          <a:latin typeface="+mn-lt"/>
                          <a:ea typeface="+mn-ea"/>
                          <a:cs typeface="+mn-cs"/>
                        </a:rPr>
                        <a:t>1. User logs in with valid username and password. </a:t>
                      </a:r>
                    </a:p>
                    <a:p>
                      <a:r>
                        <a:rPr lang="en-US" sz="700" kern="1200" dirty="0">
                          <a:solidFill>
                            <a:schemeClr val="dk1"/>
                          </a:solidFill>
                          <a:effectLst/>
                          <a:latin typeface="+mn-lt"/>
                          <a:ea typeface="+mn-ea"/>
                          <a:cs typeface="+mn-cs"/>
                        </a:rPr>
                        <a:t>2. User searches for the product they need from product catalog. </a:t>
                      </a:r>
                    </a:p>
                    <a:p>
                      <a:r>
                        <a:rPr lang="en-US" sz="700" kern="1200" dirty="0">
                          <a:solidFill>
                            <a:schemeClr val="dk1"/>
                          </a:solidFill>
                          <a:effectLst/>
                          <a:latin typeface="+mn-lt"/>
                          <a:ea typeface="+mn-ea"/>
                          <a:cs typeface="+mn-cs"/>
                        </a:rPr>
                        <a:t>3. User selects the product from options available and adds them to the cart. </a:t>
                      </a:r>
                    </a:p>
                    <a:p>
                      <a:r>
                        <a:rPr lang="en-US" sz="700" kern="1200" dirty="0">
                          <a:solidFill>
                            <a:schemeClr val="dk1"/>
                          </a:solidFill>
                          <a:effectLst/>
                          <a:latin typeface="+mn-lt"/>
                          <a:ea typeface="+mn-ea"/>
                          <a:cs typeface="+mn-cs"/>
                        </a:rPr>
                        <a:t>4. User goes to the Cart and selects the Checkout option. </a:t>
                      </a:r>
                    </a:p>
                    <a:p>
                      <a:r>
                        <a:rPr lang="en-US" sz="700" kern="1200" dirty="0">
                          <a:solidFill>
                            <a:schemeClr val="dk1"/>
                          </a:solidFill>
                          <a:effectLst/>
                          <a:latin typeface="+mn-lt"/>
                          <a:ea typeface="+mn-ea"/>
                          <a:cs typeface="+mn-cs"/>
                        </a:rPr>
                        <a:t>5. User selects the payment option and proceeds with the checkout. </a:t>
                      </a:r>
                    </a:p>
                    <a:p>
                      <a:r>
                        <a:rPr lang="en-US" sz="700" kern="1200" dirty="0">
                          <a:solidFill>
                            <a:schemeClr val="dk1"/>
                          </a:solidFill>
                          <a:effectLst/>
                          <a:latin typeface="+mn-lt"/>
                          <a:ea typeface="+mn-ea"/>
                          <a:cs typeface="+mn-cs"/>
                        </a:rPr>
                        <a:t>6. An estimated date and time of delivery is provided to the user which cannot be changed by the user. </a:t>
                      </a:r>
                    </a:p>
                    <a:p>
                      <a:r>
                        <a:rPr lang="en-US" sz="700" kern="1200" dirty="0">
                          <a:solidFill>
                            <a:schemeClr val="dk1"/>
                          </a:solidFill>
                          <a:effectLst/>
                          <a:latin typeface="+mn-lt"/>
                          <a:ea typeface="+mn-ea"/>
                          <a:cs typeface="+mn-cs"/>
                        </a:rPr>
                        <a:t>7. User completes checkout. </a:t>
                      </a:r>
                      <a:endParaRPr lang="en-US" sz="700" dirty="0">
                        <a:latin typeface="+mn-lt"/>
                      </a:endParaRPr>
                    </a:p>
                  </a:txBody>
                  <a:tcPr marL="21382" marR="21382" marT="10691" marB="10691"/>
                </a:tc>
                <a:extLst>
                  <a:ext uri="{0D108BD9-81ED-4DB2-BD59-A6C34878D82A}">
                    <a16:rowId xmlns:a16="http://schemas.microsoft.com/office/drawing/2014/main" val="1692448290"/>
                  </a:ext>
                </a:extLst>
              </a:tr>
              <a:tr h="161800">
                <a:tc>
                  <a:txBody>
                    <a:bodyPr/>
                    <a:lstStyle/>
                    <a:p>
                      <a:r>
                        <a:rPr lang="en-US" sz="700" kern="1200" dirty="0">
                          <a:solidFill>
                            <a:schemeClr val="dk1"/>
                          </a:solidFill>
                          <a:effectLst/>
                          <a:latin typeface="+mn-lt"/>
                          <a:ea typeface="+mn-ea"/>
                          <a:cs typeface="+mn-cs"/>
                        </a:rPr>
                        <a:t>Termination outcome </a:t>
                      </a:r>
                      <a:endParaRPr lang="en-US" sz="700" dirty="0">
                        <a:latin typeface="+mn-lt"/>
                      </a:endParaRPr>
                    </a:p>
                  </a:txBody>
                  <a:tcPr marL="21382" marR="21382" marT="10691" marB="10691"/>
                </a:tc>
                <a:tc>
                  <a:txBody>
                    <a:bodyPr/>
                    <a:lstStyle/>
                    <a:p>
                      <a:r>
                        <a:rPr lang="en-US" sz="700" kern="1200">
                          <a:solidFill>
                            <a:schemeClr val="dk1"/>
                          </a:solidFill>
                          <a:effectLst/>
                          <a:latin typeface="+mn-lt"/>
                          <a:ea typeface="+mn-ea"/>
                          <a:cs typeface="+mn-cs"/>
                        </a:rPr>
                        <a:t>User successfully places an order and is given an estimate on when the order will be delivered. </a:t>
                      </a:r>
                      <a:endParaRPr lang="en-US" sz="700">
                        <a:latin typeface="+mn-lt"/>
                      </a:endParaRPr>
                    </a:p>
                  </a:txBody>
                  <a:tcPr marL="21382" marR="21382" marT="10691" marB="10691"/>
                </a:tc>
                <a:extLst>
                  <a:ext uri="{0D108BD9-81ED-4DB2-BD59-A6C34878D82A}">
                    <a16:rowId xmlns:a16="http://schemas.microsoft.com/office/drawing/2014/main" val="3062820081"/>
                  </a:ext>
                </a:extLst>
              </a:tr>
              <a:tr h="841239">
                <a:tc>
                  <a:txBody>
                    <a:bodyPr/>
                    <a:lstStyle/>
                    <a:p>
                      <a:r>
                        <a:rPr lang="en-US" sz="700" kern="1200">
                          <a:solidFill>
                            <a:schemeClr val="dk1"/>
                          </a:solidFill>
                          <a:effectLst/>
                          <a:latin typeface="+mn-lt"/>
                          <a:ea typeface="+mn-ea"/>
                          <a:cs typeface="+mn-cs"/>
                        </a:rPr>
                        <a:t>Alternative Flow 1 </a:t>
                      </a:r>
                      <a:endParaRPr lang="en-US" sz="700">
                        <a:latin typeface="+mn-lt"/>
                      </a:endParaRPr>
                    </a:p>
                  </a:txBody>
                  <a:tcPr marL="21382" marR="21382" marT="10691" marB="10691"/>
                </a:tc>
                <a:tc>
                  <a:txBody>
                    <a:bodyPr/>
                    <a:lstStyle/>
                    <a:p>
                      <a:r>
                        <a:rPr lang="en-US" sz="700" kern="1200" dirty="0">
                          <a:solidFill>
                            <a:schemeClr val="dk1"/>
                          </a:solidFill>
                          <a:effectLst/>
                          <a:latin typeface="+mn-lt"/>
                          <a:ea typeface="+mn-ea"/>
                          <a:cs typeface="+mn-cs"/>
                        </a:rPr>
                        <a:t>1. User logs in with valid username and password. </a:t>
                      </a:r>
                    </a:p>
                    <a:p>
                      <a:r>
                        <a:rPr lang="en-US" sz="700" kern="1200" dirty="0">
                          <a:solidFill>
                            <a:schemeClr val="dk1"/>
                          </a:solidFill>
                          <a:effectLst/>
                          <a:latin typeface="+mn-lt"/>
                          <a:ea typeface="+mn-ea"/>
                          <a:cs typeface="+mn-cs"/>
                        </a:rPr>
                        <a:t>2. User searches for the product they need from product catalog from the GetEasy inventory which is available for faster delivery. </a:t>
                      </a:r>
                    </a:p>
                    <a:p>
                      <a:r>
                        <a:rPr lang="en-US" sz="700" kern="1200" dirty="0">
                          <a:solidFill>
                            <a:schemeClr val="dk1"/>
                          </a:solidFill>
                          <a:effectLst/>
                          <a:latin typeface="+mn-lt"/>
                          <a:ea typeface="+mn-ea"/>
                          <a:cs typeface="+mn-cs"/>
                        </a:rPr>
                        <a:t>3. User selects items within the product and adds them to the cart. </a:t>
                      </a:r>
                    </a:p>
                    <a:p>
                      <a:r>
                        <a:rPr lang="en-US" sz="700" kern="1200" dirty="0">
                          <a:solidFill>
                            <a:schemeClr val="dk1"/>
                          </a:solidFill>
                          <a:effectLst/>
                          <a:latin typeface="+mn-lt"/>
                          <a:ea typeface="+mn-ea"/>
                          <a:cs typeface="+mn-cs"/>
                        </a:rPr>
                        <a:t>4. User goes to the Cart and selects the Checkout option. </a:t>
                      </a:r>
                    </a:p>
                    <a:p>
                      <a:r>
                        <a:rPr lang="en-US" sz="700" kern="1200" dirty="0">
                          <a:solidFill>
                            <a:schemeClr val="dk1"/>
                          </a:solidFill>
                          <a:effectLst/>
                          <a:latin typeface="+mn-lt"/>
                          <a:ea typeface="+mn-ea"/>
                          <a:cs typeface="+mn-cs"/>
                        </a:rPr>
                        <a:t>5. User selects the payment option and proceeds with the checkout. </a:t>
                      </a:r>
                    </a:p>
                    <a:p>
                      <a:r>
                        <a:rPr lang="en-US" sz="700" kern="1200" dirty="0">
                          <a:solidFill>
                            <a:schemeClr val="dk1"/>
                          </a:solidFill>
                          <a:effectLst/>
                          <a:latin typeface="+mn-lt"/>
                          <a:ea typeface="+mn-ea"/>
                          <a:cs typeface="+mn-cs"/>
                        </a:rPr>
                        <a:t>6. User completes checkout successfully and is assigned a rider who delivers the order within the specified estimate. </a:t>
                      </a:r>
                    </a:p>
                    <a:p>
                      <a:r>
                        <a:rPr lang="en-US" sz="700" kern="1200" dirty="0">
                          <a:solidFill>
                            <a:schemeClr val="dk1"/>
                          </a:solidFill>
                          <a:effectLst/>
                          <a:latin typeface="+mn-lt"/>
                          <a:ea typeface="+mn-ea"/>
                          <a:cs typeface="+mn-cs"/>
                        </a:rPr>
                        <a:t>7. User is able to receive their order within an estimated time of 30 mins due to the items being readily available in the inventory.</a:t>
                      </a:r>
                      <a:r>
                        <a:rPr lang="en-US" sz="700" dirty="0">
                          <a:effectLst/>
                          <a:latin typeface="+mn-lt"/>
                        </a:rPr>
                        <a:t> </a:t>
                      </a:r>
                      <a:endParaRPr lang="en-US" sz="700" dirty="0">
                        <a:latin typeface="+mn-lt"/>
                      </a:endParaRPr>
                    </a:p>
                  </a:txBody>
                  <a:tcPr marL="21382" marR="21382" marT="10691" marB="10691"/>
                </a:tc>
                <a:extLst>
                  <a:ext uri="{0D108BD9-81ED-4DB2-BD59-A6C34878D82A}">
                    <a16:rowId xmlns:a16="http://schemas.microsoft.com/office/drawing/2014/main" val="855270578"/>
                  </a:ext>
                </a:extLst>
              </a:tr>
              <a:tr h="275040">
                <a:tc>
                  <a:txBody>
                    <a:bodyPr/>
                    <a:lstStyle/>
                    <a:p>
                      <a:r>
                        <a:rPr lang="en-US" sz="700" kern="1200">
                          <a:solidFill>
                            <a:schemeClr val="dk1"/>
                          </a:solidFill>
                          <a:effectLst/>
                          <a:latin typeface="+mn-lt"/>
                          <a:ea typeface="+mn-ea"/>
                          <a:cs typeface="+mn-cs"/>
                        </a:rPr>
                        <a:t>Termination outcome</a:t>
                      </a:r>
                      <a:endParaRPr lang="en-US" sz="700">
                        <a:latin typeface="+mn-lt"/>
                      </a:endParaRPr>
                    </a:p>
                  </a:txBody>
                  <a:tcPr marL="21382" marR="21382" marT="10691" marB="10691"/>
                </a:tc>
                <a:tc>
                  <a:txBody>
                    <a:bodyPr/>
                    <a:lstStyle/>
                    <a:p>
                      <a:r>
                        <a:rPr lang="en-US" sz="700" kern="1200">
                          <a:solidFill>
                            <a:schemeClr val="dk1"/>
                          </a:solidFill>
                          <a:effectLst/>
                          <a:latin typeface="+mn-lt"/>
                          <a:ea typeface="+mn-ea"/>
                          <a:cs typeface="+mn-cs"/>
                        </a:rPr>
                        <a:t>The user navigates to the GetEasy inventory and places an order for the items available in it to get the order delivered within a very short span of time. The user receives the order within an estimate of 30 minutes. </a:t>
                      </a:r>
                      <a:endParaRPr lang="en-US" sz="700">
                        <a:latin typeface="+mn-lt"/>
                      </a:endParaRPr>
                    </a:p>
                  </a:txBody>
                  <a:tcPr marL="21382" marR="21382" marT="10691" marB="10691"/>
                </a:tc>
                <a:extLst>
                  <a:ext uri="{0D108BD9-81ED-4DB2-BD59-A6C34878D82A}">
                    <a16:rowId xmlns:a16="http://schemas.microsoft.com/office/drawing/2014/main" val="870985267"/>
                  </a:ext>
                </a:extLst>
              </a:tr>
              <a:tr h="841239">
                <a:tc>
                  <a:txBody>
                    <a:bodyPr/>
                    <a:lstStyle/>
                    <a:p>
                      <a:r>
                        <a:rPr lang="en-US" sz="700" kern="1200">
                          <a:solidFill>
                            <a:schemeClr val="dk1"/>
                          </a:solidFill>
                          <a:effectLst/>
                          <a:latin typeface="+mn-lt"/>
                          <a:ea typeface="+mn-ea"/>
                          <a:cs typeface="+mn-cs"/>
                        </a:rPr>
                        <a:t>Alternative Flow 2</a:t>
                      </a:r>
                      <a:endParaRPr lang="en-US" sz="700">
                        <a:latin typeface="+mn-lt"/>
                      </a:endParaRPr>
                    </a:p>
                  </a:txBody>
                  <a:tcPr marL="21382" marR="21382" marT="10691" marB="10691"/>
                </a:tc>
                <a:tc>
                  <a:txBody>
                    <a:bodyPr/>
                    <a:lstStyle/>
                    <a:p>
                      <a:r>
                        <a:rPr lang="en-US" sz="700" kern="1200" dirty="0">
                          <a:solidFill>
                            <a:schemeClr val="dk1"/>
                          </a:solidFill>
                          <a:effectLst/>
                          <a:latin typeface="+mn-lt"/>
                          <a:ea typeface="+mn-ea"/>
                          <a:cs typeface="+mn-cs"/>
                        </a:rPr>
                        <a:t>1. User logs in with valid username and password. </a:t>
                      </a:r>
                    </a:p>
                    <a:p>
                      <a:r>
                        <a:rPr lang="en-US" sz="700" kern="1200" dirty="0">
                          <a:solidFill>
                            <a:schemeClr val="dk1"/>
                          </a:solidFill>
                          <a:effectLst/>
                          <a:latin typeface="+mn-lt"/>
                          <a:ea typeface="+mn-ea"/>
                          <a:cs typeface="+mn-cs"/>
                        </a:rPr>
                        <a:t>2. User searches for a specific retailer from the retailers listed in the app and selects it. </a:t>
                      </a:r>
                    </a:p>
                    <a:p>
                      <a:r>
                        <a:rPr lang="en-US" sz="700" kern="1200" dirty="0">
                          <a:solidFill>
                            <a:schemeClr val="dk1"/>
                          </a:solidFill>
                          <a:effectLst/>
                          <a:latin typeface="+mn-lt"/>
                          <a:ea typeface="+mn-ea"/>
                          <a:cs typeface="+mn-cs"/>
                        </a:rPr>
                        <a:t>3. User selects items within the inventory of the selected retailer and adds them to cart. </a:t>
                      </a:r>
                    </a:p>
                    <a:p>
                      <a:r>
                        <a:rPr lang="en-US" sz="700" kern="1200" dirty="0">
                          <a:solidFill>
                            <a:schemeClr val="dk1"/>
                          </a:solidFill>
                          <a:effectLst/>
                          <a:latin typeface="+mn-lt"/>
                          <a:ea typeface="+mn-ea"/>
                          <a:cs typeface="+mn-cs"/>
                        </a:rPr>
                        <a:t>4. User goes to the Cart and selects the Checkout option. </a:t>
                      </a:r>
                    </a:p>
                    <a:p>
                      <a:r>
                        <a:rPr lang="en-US" sz="700" kern="1200" dirty="0">
                          <a:solidFill>
                            <a:schemeClr val="dk1"/>
                          </a:solidFill>
                          <a:effectLst/>
                          <a:latin typeface="+mn-lt"/>
                          <a:ea typeface="+mn-ea"/>
                          <a:cs typeface="+mn-cs"/>
                        </a:rPr>
                        <a:t>5. User selects the payment option and proceeds with the checkout. </a:t>
                      </a:r>
                    </a:p>
                    <a:p>
                      <a:r>
                        <a:rPr lang="en-US" sz="700" kern="1200" dirty="0">
                          <a:solidFill>
                            <a:schemeClr val="dk1"/>
                          </a:solidFill>
                          <a:effectLst/>
                          <a:latin typeface="+mn-lt"/>
                          <a:ea typeface="+mn-ea"/>
                          <a:cs typeface="+mn-cs"/>
                        </a:rPr>
                        <a:t>6. User can choose a preferred time window for the order to be delivered. </a:t>
                      </a:r>
                    </a:p>
                    <a:p>
                      <a:r>
                        <a:rPr lang="en-US" sz="700" kern="1200" dirty="0">
                          <a:solidFill>
                            <a:schemeClr val="dk1"/>
                          </a:solidFill>
                          <a:effectLst/>
                          <a:latin typeface="+mn-lt"/>
                          <a:ea typeface="+mn-ea"/>
                          <a:cs typeface="+mn-cs"/>
                        </a:rPr>
                        <a:t>7. User completes checkout successfully and the order is delivered to them within the requested time window.</a:t>
                      </a:r>
                      <a:r>
                        <a:rPr lang="en-US" sz="700" dirty="0">
                          <a:effectLst/>
                          <a:latin typeface="+mn-lt"/>
                        </a:rPr>
                        <a:t> </a:t>
                      </a:r>
                      <a:endParaRPr lang="en-US" sz="700" dirty="0">
                        <a:latin typeface="+mn-lt"/>
                      </a:endParaRPr>
                    </a:p>
                  </a:txBody>
                  <a:tcPr marL="21382" marR="21382" marT="10691" marB="10691"/>
                </a:tc>
                <a:extLst>
                  <a:ext uri="{0D108BD9-81ED-4DB2-BD59-A6C34878D82A}">
                    <a16:rowId xmlns:a16="http://schemas.microsoft.com/office/drawing/2014/main" val="2333493223"/>
                  </a:ext>
                </a:extLst>
              </a:tr>
              <a:tr h="161800">
                <a:tc>
                  <a:txBody>
                    <a:bodyPr/>
                    <a:lstStyle/>
                    <a:p>
                      <a:r>
                        <a:rPr lang="en-US" sz="700" kern="1200">
                          <a:solidFill>
                            <a:schemeClr val="dk1"/>
                          </a:solidFill>
                          <a:effectLst/>
                          <a:latin typeface="+mn-lt"/>
                          <a:ea typeface="+mn-ea"/>
                          <a:cs typeface="+mn-cs"/>
                        </a:rPr>
                        <a:t>Alternative Flow 2 (improvement) </a:t>
                      </a:r>
                      <a:endParaRPr lang="en-US" sz="700">
                        <a:latin typeface="+mn-lt"/>
                      </a:endParaRPr>
                    </a:p>
                  </a:txBody>
                  <a:tcPr marL="21382" marR="21382" marT="10691" marB="10691"/>
                </a:tc>
                <a:tc>
                  <a:txBody>
                    <a:bodyPr/>
                    <a:lstStyle/>
                    <a:p>
                      <a:r>
                        <a:rPr lang="en-US" sz="700" kern="1200">
                          <a:solidFill>
                            <a:schemeClr val="dk1"/>
                          </a:solidFill>
                          <a:effectLst/>
                          <a:latin typeface="+mn-lt"/>
                          <a:ea typeface="+mn-ea"/>
                          <a:cs typeface="+mn-cs"/>
                        </a:rPr>
                        <a:t>The user can reschedule the time window after checkout and change the time window to a more convenient option for their order to be delivered. </a:t>
                      </a:r>
                      <a:endParaRPr lang="en-US" sz="700">
                        <a:latin typeface="+mn-lt"/>
                      </a:endParaRPr>
                    </a:p>
                  </a:txBody>
                  <a:tcPr marL="21382" marR="21382" marT="10691" marB="10691"/>
                </a:tc>
                <a:extLst>
                  <a:ext uri="{0D108BD9-81ED-4DB2-BD59-A6C34878D82A}">
                    <a16:rowId xmlns:a16="http://schemas.microsoft.com/office/drawing/2014/main" val="2396772472"/>
                  </a:ext>
                </a:extLst>
              </a:tr>
              <a:tr h="275040">
                <a:tc>
                  <a:txBody>
                    <a:bodyPr/>
                    <a:lstStyle/>
                    <a:p>
                      <a:r>
                        <a:rPr lang="en-US" sz="700" kern="1200">
                          <a:solidFill>
                            <a:schemeClr val="dk1"/>
                          </a:solidFill>
                          <a:effectLst/>
                          <a:latin typeface="+mn-lt"/>
                          <a:ea typeface="+mn-ea"/>
                          <a:cs typeface="+mn-cs"/>
                        </a:rPr>
                        <a:t>Termination outcome</a:t>
                      </a:r>
                      <a:endParaRPr lang="en-US" sz="700">
                        <a:latin typeface="+mn-lt"/>
                      </a:endParaRPr>
                    </a:p>
                  </a:txBody>
                  <a:tcPr marL="21382" marR="21382" marT="10691" marB="10691"/>
                </a:tc>
                <a:tc>
                  <a:txBody>
                    <a:bodyPr/>
                    <a:lstStyle/>
                    <a:p>
                      <a:r>
                        <a:rPr lang="en-US" sz="700" kern="1200">
                          <a:solidFill>
                            <a:schemeClr val="dk1"/>
                          </a:solidFill>
                          <a:effectLst/>
                          <a:latin typeface="+mn-lt"/>
                          <a:ea typeface="+mn-ea"/>
                          <a:cs typeface="+mn-cs"/>
                        </a:rPr>
                        <a:t>The user can select a preferred time window before checkout so that their order is delivered within it. The user is also able to change the time window after placing the order and reschedule it to a more convenient option. </a:t>
                      </a:r>
                      <a:endParaRPr lang="en-US" sz="700">
                        <a:latin typeface="+mn-lt"/>
                      </a:endParaRPr>
                    </a:p>
                  </a:txBody>
                  <a:tcPr marL="21382" marR="21382" marT="10691" marB="10691"/>
                </a:tc>
                <a:extLst>
                  <a:ext uri="{0D108BD9-81ED-4DB2-BD59-A6C34878D82A}">
                    <a16:rowId xmlns:a16="http://schemas.microsoft.com/office/drawing/2014/main" val="2940672615"/>
                  </a:ext>
                </a:extLst>
              </a:tr>
              <a:tr h="933098">
                <a:tc>
                  <a:txBody>
                    <a:bodyPr/>
                    <a:lstStyle/>
                    <a:p>
                      <a:r>
                        <a:rPr lang="en-US" sz="700" kern="1200">
                          <a:solidFill>
                            <a:schemeClr val="dk1"/>
                          </a:solidFill>
                          <a:effectLst/>
                          <a:latin typeface="+mn-lt"/>
                          <a:ea typeface="+mn-ea"/>
                          <a:cs typeface="+mn-cs"/>
                        </a:rPr>
                        <a:t>Alternative Flow 3 </a:t>
                      </a:r>
                      <a:endParaRPr lang="en-US" sz="700">
                        <a:latin typeface="+mn-lt"/>
                      </a:endParaRPr>
                    </a:p>
                  </a:txBody>
                  <a:tcPr marL="21382" marR="21382" marT="10691" marB="10691"/>
                </a:tc>
                <a:tc>
                  <a:txBody>
                    <a:bodyPr/>
                    <a:lstStyle/>
                    <a:p>
                      <a:pPr marL="0" marR="0">
                        <a:spcBef>
                          <a:spcPts val="0"/>
                        </a:spcBef>
                        <a:spcAft>
                          <a:spcPts val="0"/>
                        </a:spcAft>
                      </a:pPr>
                      <a:r>
                        <a:rPr lang="en-US" sz="700" dirty="0">
                          <a:solidFill>
                            <a:srgbClr val="000000"/>
                          </a:solidFill>
                          <a:effectLst/>
                          <a:latin typeface="+mn-lt"/>
                          <a:ea typeface="Calibri" panose="020F0502020204030204" pitchFamily="34" charset="0"/>
                          <a:cs typeface="Times New Roman" panose="02020603050405020304" pitchFamily="18" charset="0"/>
                        </a:rPr>
                        <a:t>1. User logs in with valid username and password. </a:t>
                      </a:r>
                      <a:endParaRPr lang="en-US" sz="700" dirty="0">
                        <a:effectLst/>
                        <a:latin typeface="+mn-lt"/>
                        <a:ea typeface="Calibri" panose="020F0502020204030204" pitchFamily="34" charset="0"/>
                        <a:cs typeface="Times New Roman" panose="02020603050405020304" pitchFamily="18" charset="0"/>
                      </a:endParaRPr>
                    </a:p>
                    <a:p>
                      <a:pPr marL="0" marR="0">
                        <a:spcBef>
                          <a:spcPts val="0"/>
                        </a:spcBef>
                        <a:spcAft>
                          <a:spcPts val="0"/>
                        </a:spcAft>
                      </a:pPr>
                      <a:r>
                        <a:rPr lang="en-US" sz="700" dirty="0">
                          <a:solidFill>
                            <a:srgbClr val="000000"/>
                          </a:solidFill>
                          <a:effectLst/>
                          <a:latin typeface="+mn-lt"/>
                          <a:ea typeface="Calibri" panose="020F0502020204030204" pitchFamily="34" charset="0"/>
                          <a:cs typeface="Times New Roman" panose="02020603050405020304" pitchFamily="18" charset="0"/>
                        </a:rPr>
                        <a:t>2. User searches for the product they need from product catalog from the GetEasy inventory which is available for faster delivery. </a:t>
                      </a:r>
                      <a:endParaRPr lang="en-US" sz="700" dirty="0">
                        <a:effectLst/>
                        <a:latin typeface="+mn-lt"/>
                        <a:ea typeface="Calibri" panose="020F0502020204030204" pitchFamily="34" charset="0"/>
                        <a:cs typeface="Times New Roman" panose="02020603050405020304" pitchFamily="18" charset="0"/>
                      </a:endParaRPr>
                    </a:p>
                    <a:p>
                      <a:pPr marL="0" marR="0">
                        <a:spcBef>
                          <a:spcPts val="0"/>
                        </a:spcBef>
                        <a:spcAft>
                          <a:spcPts val="0"/>
                        </a:spcAft>
                      </a:pPr>
                      <a:r>
                        <a:rPr lang="en-US" sz="700" dirty="0">
                          <a:solidFill>
                            <a:srgbClr val="000000"/>
                          </a:solidFill>
                          <a:effectLst/>
                          <a:latin typeface="+mn-lt"/>
                          <a:ea typeface="Calibri" panose="020F0502020204030204" pitchFamily="34" charset="0"/>
                          <a:cs typeface="Times New Roman" panose="02020603050405020304" pitchFamily="18" charset="0"/>
                        </a:rPr>
                        <a:t>3. User selects items within the product and adds them to the cart. </a:t>
                      </a:r>
                      <a:endParaRPr lang="en-US" sz="700" dirty="0">
                        <a:effectLst/>
                        <a:latin typeface="+mn-lt"/>
                        <a:ea typeface="Calibri" panose="020F0502020204030204" pitchFamily="34" charset="0"/>
                        <a:cs typeface="Times New Roman" panose="02020603050405020304" pitchFamily="18" charset="0"/>
                      </a:endParaRPr>
                    </a:p>
                    <a:p>
                      <a:pPr marL="0" marR="0">
                        <a:spcBef>
                          <a:spcPts val="0"/>
                        </a:spcBef>
                        <a:spcAft>
                          <a:spcPts val="0"/>
                        </a:spcAft>
                      </a:pPr>
                      <a:r>
                        <a:rPr lang="en-US" sz="700" dirty="0">
                          <a:solidFill>
                            <a:srgbClr val="000000"/>
                          </a:solidFill>
                          <a:effectLst/>
                          <a:latin typeface="+mn-lt"/>
                          <a:ea typeface="Calibri" panose="020F0502020204030204" pitchFamily="34" charset="0"/>
                          <a:cs typeface="Times New Roman" panose="02020603050405020304" pitchFamily="18" charset="0"/>
                        </a:rPr>
                        <a:t>4. User goes to the Cart and selects the Checkout option. </a:t>
                      </a:r>
                      <a:endParaRPr lang="en-US" sz="700" dirty="0">
                        <a:effectLst/>
                        <a:latin typeface="+mn-lt"/>
                        <a:ea typeface="Calibri" panose="020F0502020204030204" pitchFamily="34" charset="0"/>
                        <a:cs typeface="Times New Roman" panose="02020603050405020304" pitchFamily="18" charset="0"/>
                      </a:endParaRPr>
                    </a:p>
                    <a:p>
                      <a:pPr marL="0" marR="0">
                        <a:spcBef>
                          <a:spcPts val="0"/>
                        </a:spcBef>
                        <a:spcAft>
                          <a:spcPts val="0"/>
                        </a:spcAft>
                      </a:pPr>
                      <a:r>
                        <a:rPr lang="en-US" sz="700" dirty="0">
                          <a:solidFill>
                            <a:srgbClr val="000000"/>
                          </a:solidFill>
                          <a:effectLst/>
                          <a:latin typeface="+mn-lt"/>
                          <a:ea typeface="Calibri" panose="020F0502020204030204" pitchFamily="34" charset="0"/>
                          <a:cs typeface="Times New Roman" panose="02020603050405020304" pitchFamily="18" charset="0"/>
                        </a:rPr>
                        <a:t>5. User selects the payment option and proceeds with the checkout. </a:t>
                      </a:r>
                      <a:endParaRPr lang="en-US" sz="700" dirty="0">
                        <a:effectLst/>
                        <a:latin typeface="+mn-lt"/>
                        <a:ea typeface="Calibri" panose="020F0502020204030204" pitchFamily="34" charset="0"/>
                        <a:cs typeface="Times New Roman" panose="02020603050405020304" pitchFamily="18" charset="0"/>
                      </a:endParaRPr>
                    </a:p>
                    <a:p>
                      <a:pPr marL="0" marR="0">
                        <a:spcBef>
                          <a:spcPts val="0"/>
                        </a:spcBef>
                        <a:spcAft>
                          <a:spcPts val="0"/>
                        </a:spcAft>
                      </a:pPr>
                      <a:r>
                        <a:rPr lang="en-US" sz="700" dirty="0">
                          <a:solidFill>
                            <a:srgbClr val="000000"/>
                          </a:solidFill>
                          <a:effectLst/>
                          <a:latin typeface="+mn-lt"/>
                          <a:ea typeface="Calibri" panose="020F0502020204030204" pitchFamily="34" charset="0"/>
                          <a:cs typeface="Times New Roman" panose="02020603050405020304" pitchFamily="18" charset="0"/>
                        </a:rPr>
                        <a:t>6. User completes checkout successfully and is assigned a rider who delivers the order within the specified estimate. </a:t>
                      </a:r>
                      <a:endParaRPr lang="en-US" sz="700" dirty="0">
                        <a:effectLst/>
                        <a:latin typeface="+mn-lt"/>
                        <a:ea typeface="Calibri" panose="020F0502020204030204" pitchFamily="34" charset="0"/>
                        <a:cs typeface="Times New Roman" panose="02020603050405020304" pitchFamily="18" charset="0"/>
                      </a:endParaRPr>
                    </a:p>
                    <a:p>
                      <a:pPr marL="0" marR="0">
                        <a:spcBef>
                          <a:spcPts val="0"/>
                        </a:spcBef>
                        <a:spcAft>
                          <a:spcPts val="0"/>
                        </a:spcAft>
                      </a:pPr>
                      <a:r>
                        <a:rPr lang="en-US" sz="700" dirty="0">
                          <a:solidFill>
                            <a:srgbClr val="000000"/>
                          </a:solidFill>
                          <a:effectLst/>
                          <a:latin typeface="+mn-lt"/>
                          <a:ea typeface="Calibri" panose="020F0502020204030204" pitchFamily="34" charset="0"/>
                          <a:cs typeface="Times New Roman" panose="02020603050405020304" pitchFamily="18" charset="0"/>
                        </a:rPr>
                        <a:t>7. User is assigned to a driver and is added to a queue to for order delivery, where the user can see which part of the queue they are, and an estimated time of arrival, say within 30mins to 1hour. </a:t>
                      </a:r>
                      <a:endParaRPr lang="en-US" sz="700" dirty="0">
                        <a:effectLst/>
                        <a:latin typeface="+mn-lt"/>
                        <a:ea typeface="Calibri" panose="020F0502020204030204" pitchFamily="34" charset="0"/>
                        <a:cs typeface="Times New Roman" panose="02020603050405020304" pitchFamily="18" charset="0"/>
                      </a:endParaRPr>
                    </a:p>
                  </a:txBody>
                  <a:tcPr marL="16036" marR="16036" marT="0" marB="0"/>
                </a:tc>
                <a:extLst>
                  <a:ext uri="{0D108BD9-81ED-4DB2-BD59-A6C34878D82A}">
                    <a16:rowId xmlns:a16="http://schemas.microsoft.com/office/drawing/2014/main" val="3861516532"/>
                  </a:ext>
                </a:extLst>
              </a:tr>
              <a:tr h="161800">
                <a:tc>
                  <a:txBody>
                    <a:bodyPr/>
                    <a:lstStyle/>
                    <a:p>
                      <a:r>
                        <a:rPr lang="en-US" sz="700" kern="1200">
                          <a:solidFill>
                            <a:schemeClr val="dk1"/>
                          </a:solidFill>
                          <a:effectLst/>
                          <a:latin typeface="+mn-lt"/>
                          <a:ea typeface="+mn-ea"/>
                          <a:cs typeface="+mn-cs"/>
                        </a:rPr>
                        <a:t>Termination outcome</a:t>
                      </a:r>
                      <a:endParaRPr lang="en-US" sz="700">
                        <a:latin typeface="+mn-lt"/>
                      </a:endParaRPr>
                    </a:p>
                  </a:txBody>
                  <a:tcPr marL="21382" marR="21382" marT="10691" marB="10691"/>
                </a:tc>
                <a:tc>
                  <a:txBody>
                    <a:bodyPr/>
                    <a:lstStyle/>
                    <a:p>
                      <a:r>
                        <a:rPr lang="en-US" sz="700" kern="1200" dirty="0">
                          <a:solidFill>
                            <a:schemeClr val="dk1"/>
                          </a:solidFill>
                          <a:effectLst/>
                          <a:latin typeface="+mn-lt"/>
                          <a:ea typeface="+mn-ea"/>
                          <a:cs typeface="+mn-cs"/>
                        </a:rPr>
                        <a:t>The user can track the status of the queue and is able to see when their order will be delivered within the provided estimate of fast delivery</a:t>
                      </a:r>
                      <a:r>
                        <a:rPr lang="en-US" sz="700" dirty="0">
                          <a:effectLst/>
                          <a:latin typeface="+mn-lt"/>
                        </a:rPr>
                        <a:t> </a:t>
                      </a:r>
                      <a:endParaRPr lang="en-US" sz="700" dirty="0">
                        <a:latin typeface="+mn-lt"/>
                      </a:endParaRPr>
                    </a:p>
                  </a:txBody>
                  <a:tcPr marL="21382" marR="21382" marT="10691" marB="10691"/>
                </a:tc>
                <a:extLst>
                  <a:ext uri="{0D108BD9-81ED-4DB2-BD59-A6C34878D82A}">
                    <a16:rowId xmlns:a16="http://schemas.microsoft.com/office/drawing/2014/main" val="2705541045"/>
                  </a:ext>
                </a:extLst>
              </a:tr>
            </a:tbl>
          </a:graphicData>
        </a:graphic>
      </p:graphicFrame>
    </p:spTree>
    <p:extLst>
      <p:ext uri="{BB962C8B-B14F-4D97-AF65-F5344CB8AC3E}">
        <p14:creationId xmlns:p14="http://schemas.microsoft.com/office/powerpoint/2010/main" val="1185263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2" name="Picture 6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4" name="Oval 6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6" name="Picture 6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8" name="Picture 6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70" name="Rectangle 6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72" name="Rectangle 71">
            <a:extLst>
              <a:ext uri="{FF2B5EF4-FFF2-40B4-BE49-F238E27FC236}">
                <a16:creationId xmlns:a16="http://schemas.microsoft.com/office/drawing/2014/main" id="{4309F268-A45B-4517-B03F-2774BAEFF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E11E5376-79A7-583B-2227-3EA1AECB5ADB}"/>
              </a:ext>
            </a:extLst>
          </p:cNvPr>
          <p:cNvGraphicFramePr>
            <a:graphicFrameLocks noGrp="1"/>
          </p:cNvGraphicFramePr>
          <p:nvPr>
            <p:extLst>
              <p:ext uri="{D42A27DB-BD31-4B8C-83A1-F6EECF244321}">
                <p14:modId xmlns:p14="http://schemas.microsoft.com/office/powerpoint/2010/main" val="1803583749"/>
              </p:ext>
            </p:extLst>
          </p:nvPr>
        </p:nvGraphicFramePr>
        <p:xfrm>
          <a:off x="643467" y="777302"/>
          <a:ext cx="10905067" cy="5565524"/>
        </p:xfrm>
        <a:graphic>
          <a:graphicData uri="http://schemas.openxmlformats.org/drawingml/2006/table">
            <a:tbl>
              <a:tblPr firstRow="1" bandRow="1">
                <a:tableStyleId>{5C22544A-7EE6-4342-B048-85BDC9FD1C3A}</a:tableStyleId>
              </a:tblPr>
              <a:tblGrid>
                <a:gridCol w="2189712">
                  <a:extLst>
                    <a:ext uri="{9D8B030D-6E8A-4147-A177-3AD203B41FA5}">
                      <a16:colId xmlns:a16="http://schemas.microsoft.com/office/drawing/2014/main" val="1017971150"/>
                    </a:ext>
                  </a:extLst>
                </a:gridCol>
                <a:gridCol w="8715355">
                  <a:extLst>
                    <a:ext uri="{9D8B030D-6E8A-4147-A177-3AD203B41FA5}">
                      <a16:colId xmlns:a16="http://schemas.microsoft.com/office/drawing/2014/main" val="1830149585"/>
                    </a:ext>
                  </a:extLst>
                </a:gridCol>
              </a:tblGrid>
              <a:tr h="294332">
                <a:tc>
                  <a:txBody>
                    <a:bodyPr/>
                    <a:lstStyle/>
                    <a:p>
                      <a:r>
                        <a:rPr lang="en-US" sz="1300" b="1" kern="1200">
                          <a:solidFill>
                            <a:schemeClr val="lt1"/>
                          </a:solidFill>
                          <a:effectLst/>
                          <a:latin typeface="+mn-lt"/>
                          <a:ea typeface="+mn-ea"/>
                          <a:cs typeface="+mn-cs"/>
                        </a:rPr>
                        <a:t>Use case 3</a:t>
                      </a:r>
                      <a:endParaRPr lang="en-US" sz="1300"/>
                    </a:p>
                  </a:txBody>
                  <a:tcPr marL="59639" marR="59639" marT="29818" marB="29818"/>
                </a:tc>
                <a:tc>
                  <a:txBody>
                    <a:bodyPr/>
                    <a:lstStyle/>
                    <a:p>
                      <a:r>
                        <a:rPr lang="en-US" sz="1300">
                          <a:effectLst/>
                          <a:latin typeface="+mn-lt"/>
                        </a:rPr>
                        <a:t>Quick &amp; Easy search for a particular item user wants to buy or have a look at</a:t>
                      </a:r>
                      <a:r>
                        <a:rPr lang="en-US" sz="1300">
                          <a:effectLst/>
                          <a:latin typeface="Helvetica" pitchFamily="2" charset="0"/>
                        </a:rPr>
                        <a:t> </a:t>
                      </a:r>
                    </a:p>
                  </a:txBody>
                  <a:tcPr marL="47856" marR="47856" marT="0" marB="0"/>
                </a:tc>
                <a:extLst>
                  <a:ext uri="{0D108BD9-81ED-4DB2-BD59-A6C34878D82A}">
                    <a16:rowId xmlns:a16="http://schemas.microsoft.com/office/drawing/2014/main" val="2311652593"/>
                  </a:ext>
                </a:extLst>
              </a:tr>
              <a:tr h="263852">
                <a:tc>
                  <a:txBody>
                    <a:bodyPr/>
                    <a:lstStyle/>
                    <a:p>
                      <a:r>
                        <a:rPr lang="en-US" sz="1100" kern="1200">
                          <a:solidFill>
                            <a:schemeClr val="dk1"/>
                          </a:solidFill>
                          <a:effectLst/>
                          <a:latin typeface="+mn-lt"/>
                          <a:ea typeface="+mn-ea"/>
                          <a:cs typeface="+mn-cs"/>
                        </a:rPr>
                        <a:t>Actor </a:t>
                      </a:r>
                      <a:endParaRPr lang="en-US" sz="1100">
                        <a:latin typeface="+mn-lt"/>
                      </a:endParaRPr>
                    </a:p>
                  </a:txBody>
                  <a:tcPr marL="59639" marR="59639" marT="29818" marB="29818"/>
                </a:tc>
                <a:tc>
                  <a:txBody>
                    <a:bodyPr/>
                    <a:lstStyle/>
                    <a:p>
                      <a:r>
                        <a:rPr lang="en-US" sz="1100" kern="1200">
                          <a:solidFill>
                            <a:schemeClr val="dk1"/>
                          </a:solidFill>
                          <a:effectLst/>
                          <a:latin typeface="+mn-lt"/>
                          <a:ea typeface="+mn-ea"/>
                          <a:cs typeface="+mn-cs"/>
                        </a:rPr>
                        <a:t>User </a:t>
                      </a:r>
                      <a:endParaRPr lang="en-US" sz="1100">
                        <a:latin typeface="+mn-lt"/>
                      </a:endParaRPr>
                    </a:p>
                  </a:txBody>
                  <a:tcPr marL="59639" marR="59639" marT="29818" marB="29818"/>
                </a:tc>
                <a:extLst>
                  <a:ext uri="{0D108BD9-81ED-4DB2-BD59-A6C34878D82A}">
                    <a16:rowId xmlns:a16="http://schemas.microsoft.com/office/drawing/2014/main" val="3677391187"/>
                  </a:ext>
                </a:extLst>
              </a:tr>
              <a:tr h="263852">
                <a:tc>
                  <a:txBody>
                    <a:bodyPr/>
                    <a:lstStyle/>
                    <a:p>
                      <a:r>
                        <a:rPr lang="en-US" sz="1100" kern="1200">
                          <a:solidFill>
                            <a:schemeClr val="dk1"/>
                          </a:solidFill>
                          <a:effectLst/>
                          <a:latin typeface="+mn-lt"/>
                          <a:ea typeface="+mn-ea"/>
                          <a:cs typeface="+mn-cs"/>
                        </a:rPr>
                        <a:t>Stakeholder </a:t>
                      </a:r>
                      <a:endParaRPr lang="en-US" sz="1100">
                        <a:latin typeface="+mn-lt"/>
                      </a:endParaRPr>
                    </a:p>
                  </a:txBody>
                  <a:tcPr marL="59639" marR="59639" marT="29818" marB="29818"/>
                </a:tc>
                <a:tc>
                  <a:txBody>
                    <a:bodyPr/>
                    <a:lstStyle/>
                    <a:p>
                      <a:r>
                        <a:rPr lang="en-US" sz="1100" kern="1200">
                          <a:solidFill>
                            <a:schemeClr val="dk1"/>
                          </a:solidFill>
                          <a:effectLst/>
                          <a:latin typeface="+mn-lt"/>
                          <a:ea typeface="+mn-ea"/>
                          <a:cs typeface="+mn-cs"/>
                        </a:rPr>
                        <a:t>GetEasy </a:t>
                      </a:r>
                      <a:endParaRPr lang="en-US" sz="1100">
                        <a:latin typeface="+mn-lt"/>
                      </a:endParaRPr>
                    </a:p>
                  </a:txBody>
                  <a:tcPr marL="59639" marR="59639" marT="29818" marB="29818"/>
                </a:tc>
                <a:extLst>
                  <a:ext uri="{0D108BD9-81ED-4DB2-BD59-A6C34878D82A}">
                    <a16:rowId xmlns:a16="http://schemas.microsoft.com/office/drawing/2014/main" val="735969935"/>
                  </a:ext>
                </a:extLst>
              </a:tr>
              <a:tr h="1210056">
                <a:tc>
                  <a:txBody>
                    <a:bodyPr/>
                    <a:lstStyle/>
                    <a:p>
                      <a:r>
                        <a:rPr lang="en-US" sz="1100" kern="1200">
                          <a:solidFill>
                            <a:schemeClr val="dk1"/>
                          </a:solidFill>
                          <a:effectLst/>
                          <a:latin typeface="+mn-lt"/>
                          <a:ea typeface="+mn-ea"/>
                          <a:cs typeface="+mn-cs"/>
                        </a:rPr>
                        <a:t>Basic Flow </a:t>
                      </a:r>
                      <a:endParaRPr lang="en-US" sz="1100">
                        <a:latin typeface="+mn-lt"/>
                      </a:endParaRPr>
                    </a:p>
                  </a:txBody>
                  <a:tcPr marL="59639" marR="59639" marT="29818" marB="29818"/>
                </a:tc>
                <a:tc>
                  <a:txBody>
                    <a:bodyPr/>
                    <a:lstStyle/>
                    <a:p>
                      <a:r>
                        <a:rPr lang="en-US" sz="1100">
                          <a:effectLst/>
                          <a:latin typeface="+mn-lt"/>
                        </a:rPr>
                        <a:t>1. User logs in with valid username and password. </a:t>
                      </a:r>
                    </a:p>
                    <a:p>
                      <a:r>
                        <a:rPr lang="en-US" sz="1100">
                          <a:effectLst/>
                          <a:latin typeface="+mn-lt"/>
                        </a:rPr>
                        <a:t>2. User selects the brand-specific store (like Costco / 7-eleven) from where they want their order. </a:t>
                      </a:r>
                    </a:p>
                    <a:p>
                      <a:r>
                        <a:rPr lang="en-US" sz="1100">
                          <a:effectLst/>
                          <a:latin typeface="+mn-lt"/>
                        </a:rPr>
                        <a:t>3. User is redirected to the store-specific page showing the items and categories in that store. </a:t>
                      </a:r>
                    </a:p>
                    <a:p>
                      <a:r>
                        <a:rPr lang="en-US" sz="1100">
                          <a:effectLst/>
                          <a:latin typeface="+mn-lt"/>
                        </a:rPr>
                        <a:t>4. User Searches for the product they need from the search bar. </a:t>
                      </a:r>
                    </a:p>
                    <a:p>
                      <a:r>
                        <a:rPr lang="en-US" sz="1100">
                          <a:effectLst/>
                          <a:latin typeface="+mn-lt"/>
                        </a:rPr>
                        <a:t>5. All the items matching the search will load on the page. </a:t>
                      </a:r>
                    </a:p>
                    <a:p>
                      <a:br>
                        <a:rPr lang="en-US" sz="1100">
                          <a:effectLst/>
                          <a:latin typeface="+mn-lt"/>
                        </a:rPr>
                      </a:br>
                      <a:endParaRPr lang="en-US" sz="1100">
                        <a:effectLst/>
                        <a:latin typeface="+mn-lt"/>
                      </a:endParaRPr>
                    </a:p>
                  </a:txBody>
                  <a:tcPr marL="47856" marR="47856" marT="0" marB="0"/>
                </a:tc>
                <a:extLst>
                  <a:ext uri="{0D108BD9-81ED-4DB2-BD59-A6C34878D82A}">
                    <a16:rowId xmlns:a16="http://schemas.microsoft.com/office/drawing/2014/main" val="3914223144"/>
                  </a:ext>
                </a:extLst>
              </a:tr>
              <a:tr h="26385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a:solidFill>
                            <a:schemeClr val="dk1"/>
                          </a:solidFill>
                          <a:effectLst/>
                          <a:latin typeface="+mn-lt"/>
                          <a:ea typeface="+mn-ea"/>
                          <a:cs typeface="+mn-cs"/>
                        </a:rPr>
                        <a:t>Termination outcome </a:t>
                      </a:r>
                      <a:endParaRPr lang="en-US" sz="1100">
                        <a:latin typeface="+mn-lt"/>
                      </a:endParaRPr>
                    </a:p>
                  </a:txBody>
                  <a:tcPr marL="59639" marR="59639" marT="29818" marB="29818"/>
                </a:tc>
                <a:tc>
                  <a:txBody>
                    <a:bodyPr/>
                    <a:lstStyle/>
                    <a:p>
                      <a:r>
                        <a:rPr lang="en-US" sz="1100">
                          <a:effectLst/>
                          <a:latin typeface="+mn-lt"/>
                        </a:rPr>
                        <a:t>User searches for the item without going through the hassle of trying to find a particular category </a:t>
                      </a:r>
                    </a:p>
                  </a:txBody>
                  <a:tcPr marL="47856" marR="47856" marT="0" marB="0"/>
                </a:tc>
                <a:extLst>
                  <a:ext uri="{0D108BD9-81ED-4DB2-BD59-A6C34878D82A}">
                    <a16:rowId xmlns:a16="http://schemas.microsoft.com/office/drawing/2014/main" val="1692448290"/>
                  </a:ext>
                </a:extLst>
              </a:tr>
              <a:tr h="143733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a:solidFill>
                            <a:schemeClr val="dk1"/>
                          </a:solidFill>
                          <a:effectLst/>
                          <a:latin typeface="+mn-lt"/>
                          <a:ea typeface="+mn-ea"/>
                          <a:cs typeface="+mn-cs"/>
                        </a:rPr>
                        <a:t>Alternative Flow 1  </a:t>
                      </a:r>
                      <a:endParaRPr lang="en-US" sz="1100">
                        <a:latin typeface="+mn-lt"/>
                      </a:endParaRPr>
                    </a:p>
                  </a:txBody>
                  <a:tcPr marL="59639" marR="59639" marT="29818" marB="29818"/>
                </a:tc>
                <a:tc>
                  <a:txBody>
                    <a:bodyPr/>
                    <a:lstStyle/>
                    <a:p>
                      <a:r>
                        <a:rPr lang="en-US" sz="1100" i="0" kern="1200">
                          <a:solidFill>
                            <a:schemeClr val="dk1"/>
                          </a:solidFill>
                          <a:effectLst/>
                          <a:latin typeface="+mn-lt"/>
                          <a:ea typeface="+mn-ea"/>
                          <a:cs typeface="+mn-cs"/>
                        </a:rPr>
                        <a:t>1. User logs in with valid username and password. </a:t>
                      </a:r>
                    </a:p>
                    <a:p>
                      <a:r>
                        <a:rPr lang="en-US" sz="1100" i="0" kern="1200">
                          <a:solidFill>
                            <a:schemeClr val="dk1"/>
                          </a:solidFill>
                          <a:effectLst/>
                          <a:latin typeface="+mn-lt"/>
                          <a:ea typeface="+mn-ea"/>
                          <a:cs typeface="+mn-cs"/>
                        </a:rPr>
                        <a:t>2. From the Category bar, the user clicks on a category. </a:t>
                      </a:r>
                    </a:p>
                    <a:p>
                      <a:r>
                        <a:rPr lang="en-US" sz="1100" i="0" kern="1200">
                          <a:solidFill>
                            <a:schemeClr val="dk1"/>
                          </a:solidFill>
                          <a:effectLst/>
                          <a:latin typeface="+mn-lt"/>
                          <a:ea typeface="+mn-ea"/>
                          <a:cs typeface="+mn-cs"/>
                        </a:rPr>
                        <a:t>3. Clicking on the category will redirect the user to a separate page where multiple subcategories are displayed. </a:t>
                      </a:r>
                    </a:p>
                    <a:p>
                      <a:r>
                        <a:rPr lang="en-US" sz="1100" i="0" kern="1200">
                          <a:solidFill>
                            <a:schemeClr val="dk1"/>
                          </a:solidFill>
                          <a:effectLst/>
                          <a:latin typeface="+mn-lt"/>
                          <a:ea typeface="+mn-ea"/>
                          <a:cs typeface="+mn-cs"/>
                        </a:rPr>
                        <a:t>4. User clicks the subcategory from the redirected page which would refresh to display the items matching the selected subcategories. </a:t>
                      </a:r>
                    </a:p>
                    <a:p>
                      <a:r>
                        <a:rPr lang="en-US" sz="1100" i="0" kern="1200">
                          <a:solidFill>
                            <a:schemeClr val="dk1"/>
                          </a:solidFill>
                          <a:effectLst/>
                          <a:latin typeface="+mn-lt"/>
                          <a:ea typeface="+mn-ea"/>
                          <a:cs typeface="+mn-cs"/>
                        </a:rPr>
                        <a:t>5. For first order they are prompted to add their card/Or existing customer wants to add a new card. </a:t>
                      </a:r>
                    </a:p>
                    <a:p>
                      <a:r>
                        <a:rPr lang="en-US" sz="1100" i="0" kern="1200">
                          <a:solidFill>
                            <a:schemeClr val="dk1"/>
                          </a:solidFill>
                          <a:effectLst/>
                          <a:latin typeface="+mn-lt"/>
                          <a:ea typeface="+mn-ea"/>
                          <a:cs typeface="+mn-cs"/>
                        </a:rPr>
                        <a:t>6. He is given an option of uploading the image of his card which enabled automatic filling of card detail to the form page and an option to save the details to be used in future. </a:t>
                      </a:r>
                    </a:p>
                    <a:p>
                      <a:r>
                        <a:rPr lang="en-US" sz="1100" i="0" kern="1200">
                          <a:solidFill>
                            <a:schemeClr val="dk1"/>
                          </a:solidFill>
                          <a:effectLst/>
                          <a:latin typeface="+mn-lt"/>
                          <a:ea typeface="+mn-ea"/>
                          <a:cs typeface="+mn-cs"/>
                        </a:rPr>
                        <a:t>7. Places the order. </a:t>
                      </a:r>
                    </a:p>
                  </a:txBody>
                  <a:tcPr marL="59639" marR="59639" marT="29818" marB="29818"/>
                </a:tc>
                <a:extLst>
                  <a:ext uri="{0D108BD9-81ED-4DB2-BD59-A6C34878D82A}">
                    <a16:rowId xmlns:a16="http://schemas.microsoft.com/office/drawing/2014/main" val="3062820081"/>
                  </a:ext>
                </a:extLst>
              </a:tr>
              <a:tr h="263852">
                <a:tc>
                  <a:txBody>
                    <a:bodyPr/>
                    <a:lstStyle/>
                    <a:p>
                      <a:r>
                        <a:rPr lang="en-US" sz="1100" kern="1200">
                          <a:solidFill>
                            <a:schemeClr val="dk1"/>
                          </a:solidFill>
                          <a:effectLst/>
                          <a:latin typeface="+mn-lt"/>
                          <a:ea typeface="+mn-ea"/>
                          <a:cs typeface="+mn-cs"/>
                        </a:rPr>
                        <a:t>Termination outcome</a:t>
                      </a:r>
                      <a:endParaRPr lang="en-US" sz="1100">
                        <a:latin typeface="+mn-lt"/>
                      </a:endParaRPr>
                    </a:p>
                  </a:txBody>
                  <a:tcPr marL="59639" marR="59639" marT="29818" marB="29818"/>
                </a:tc>
                <a:tc>
                  <a:txBody>
                    <a:bodyPr/>
                    <a:lstStyle/>
                    <a:p>
                      <a:r>
                        <a:rPr lang="en-US" sz="1100" i="0">
                          <a:effectLst/>
                          <a:latin typeface="+mn-lt"/>
                        </a:rPr>
                        <a:t>User searches for the items by drilling down through multiple levels of categories </a:t>
                      </a:r>
                    </a:p>
                  </a:txBody>
                  <a:tcPr marL="47856" marR="47856" marT="0" marB="0"/>
                </a:tc>
                <a:extLst>
                  <a:ext uri="{0D108BD9-81ED-4DB2-BD59-A6C34878D82A}">
                    <a16:rowId xmlns:a16="http://schemas.microsoft.com/office/drawing/2014/main" val="855270578"/>
                  </a:ext>
                </a:extLst>
              </a:tr>
              <a:tr h="1042416">
                <a:tc>
                  <a:txBody>
                    <a:bodyPr/>
                    <a:lstStyle/>
                    <a:p>
                      <a:r>
                        <a:rPr lang="en-US" sz="1100" kern="1200">
                          <a:solidFill>
                            <a:schemeClr val="dk1"/>
                          </a:solidFill>
                          <a:effectLst/>
                          <a:latin typeface="+mn-lt"/>
                          <a:ea typeface="+mn-ea"/>
                          <a:cs typeface="+mn-cs"/>
                        </a:rPr>
                        <a:t>Alternative Flow 2</a:t>
                      </a:r>
                      <a:endParaRPr lang="en-US" sz="1100">
                        <a:latin typeface="+mn-lt"/>
                      </a:endParaRPr>
                    </a:p>
                  </a:txBody>
                  <a:tcPr marL="59639" marR="59639" marT="29818" marB="29818"/>
                </a:tc>
                <a:tc>
                  <a:txBody>
                    <a:bodyPr/>
                    <a:lstStyle/>
                    <a:p>
                      <a:r>
                        <a:rPr lang="en-US" sz="1100" i="0">
                          <a:effectLst/>
                          <a:latin typeface="+mn-lt"/>
                        </a:rPr>
                        <a:t>1. User logs in with valid username and password. </a:t>
                      </a:r>
                    </a:p>
                    <a:p>
                      <a:r>
                        <a:rPr lang="en-US" sz="1100" i="0">
                          <a:effectLst/>
                          <a:latin typeface="+mn-lt"/>
                        </a:rPr>
                        <a:t>2. User selects the brand-specific store (like Costco / 7-eleven) from where they want their order. </a:t>
                      </a:r>
                    </a:p>
                    <a:p>
                      <a:r>
                        <a:rPr lang="en-US" sz="1100" i="0">
                          <a:effectLst/>
                          <a:latin typeface="+mn-lt"/>
                        </a:rPr>
                        <a:t>3. User is redirected to the store-specific page showing the items and categories in that store. </a:t>
                      </a:r>
                    </a:p>
                    <a:p>
                      <a:r>
                        <a:rPr lang="en-US" sz="1100" i="0">
                          <a:effectLst/>
                          <a:latin typeface="+mn-lt"/>
                        </a:rPr>
                        <a:t>4. From the Category bar in the store-specific page, the user clicks on a category. </a:t>
                      </a:r>
                    </a:p>
                    <a:p>
                      <a:r>
                        <a:rPr lang="en-US" sz="1100" i="0">
                          <a:effectLst/>
                          <a:latin typeface="+mn-lt"/>
                        </a:rPr>
                        <a:t>5. Clicking on the category will redirect the user to a separate page where multiple subcategories are displayed. </a:t>
                      </a:r>
                    </a:p>
                    <a:p>
                      <a:r>
                        <a:rPr lang="en-US" sz="1100" i="0">
                          <a:effectLst/>
                          <a:latin typeface="+mn-lt"/>
                        </a:rPr>
                        <a:t>6. User clicks the subcategory from the redirected page which would refresh to display the items matching the selected subcategories. </a:t>
                      </a:r>
                    </a:p>
                  </a:txBody>
                  <a:tcPr marL="47856" marR="47856" marT="0" marB="0"/>
                </a:tc>
                <a:extLst>
                  <a:ext uri="{0D108BD9-81ED-4DB2-BD59-A6C34878D82A}">
                    <a16:rowId xmlns:a16="http://schemas.microsoft.com/office/drawing/2014/main" val="870985267"/>
                  </a:ext>
                </a:extLst>
              </a:tr>
              <a:tr h="263852">
                <a:tc>
                  <a:txBody>
                    <a:bodyPr/>
                    <a:lstStyle/>
                    <a:p>
                      <a:r>
                        <a:rPr lang="en-US" sz="1100" kern="1200">
                          <a:solidFill>
                            <a:schemeClr val="dk1"/>
                          </a:solidFill>
                          <a:effectLst/>
                          <a:latin typeface="+mn-lt"/>
                          <a:ea typeface="+mn-ea"/>
                          <a:cs typeface="+mn-cs"/>
                        </a:rPr>
                        <a:t>Termination outcome</a:t>
                      </a:r>
                      <a:endParaRPr lang="en-US" sz="1100">
                        <a:latin typeface="+mn-lt"/>
                      </a:endParaRPr>
                    </a:p>
                  </a:txBody>
                  <a:tcPr marL="59639" marR="59639" marT="29818" marB="29818"/>
                </a:tc>
                <a:tc>
                  <a:txBody>
                    <a:bodyPr/>
                    <a:lstStyle/>
                    <a:p>
                      <a:r>
                        <a:rPr lang="en-US" sz="1100" i="0">
                          <a:effectLst/>
                          <a:latin typeface="+mn-lt"/>
                        </a:rPr>
                        <a:t>User searches for the items from a specific store by drilling down through multiple levels of categories </a:t>
                      </a:r>
                    </a:p>
                  </a:txBody>
                  <a:tcPr marL="47856" marR="47856" marT="0" marB="0"/>
                </a:tc>
                <a:extLst>
                  <a:ext uri="{0D108BD9-81ED-4DB2-BD59-A6C34878D82A}">
                    <a16:rowId xmlns:a16="http://schemas.microsoft.com/office/drawing/2014/main" val="2333493223"/>
                  </a:ext>
                </a:extLst>
              </a:tr>
            </a:tbl>
          </a:graphicData>
        </a:graphic>
      </p:graphicFrame>
    </p:spTree>
    <p:extLst>
      <p:ext uri="{BB962C8B-B14F-4D97-AF65-F5344CB8AC3E}">
        <p14:creationId xmlns:p14="http://schemas.microsoft.com/office/powerpoint/2010/main" val="2403573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5" name="Picture 94">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7" name="Picture 96">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99" name="Oval 98">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1" name="Picture 100">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3" name="Picture 102">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05" name="Rectangle 104">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07" name="Rectangle 106">
            <a:extLst>
              <a:ext uri="{FF2B5EF4-FFF2-40B4-BE49-F238E27FC236}">
                <a16:creationId xmlns:a16="http://schemas.microsoft.com/office/drawing/2014/main" id="{4309F268-A45B-4517-B03F-2774BAEFF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DE4B2056-3A04-8544-078E-F8BF89EE4E5C}"/>
              </a:ext>
            </a:extLst>
          </p:cNvPr>
          <p:cNvSpPr>
            <a:spLocks noChangeArrowheads="1"/>
          </p:cNvSpPr>
          <p:nvPr/>
        </p:nvSpPr>
        <p:spPr bwMode="auto">
          <a:xfrm>
            <a:off x="3338513" y="2052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Table 3">
            <a:extLst>
              <a:ext uri="{FF2B5EF4-FFF2-40B4-BE49-F238E27FC236}">
                <a16:creationId xmlns:a16="http://schemas.microsoft.com/office/drawing/2014/main" id="{49F33A5C-63ED-12BC-94D8-76F738F7C086}"/>
              </a:ext>
            </a:extLst>
          </p:cNvPr>
          <p:cNvGraphicFramePr>
            <a:graphicFrameLocks noGrp="1"/>
          </p:cNvGraphicFramePr>
          <p:nvPr>
            <p:extLst>
              <p:ext uri="{D42A27DB-BD31-4B8C-83A1-F6EECF244321}">
                <p14:modId xmlns:p14="http://schemas.microsoft.com/office/powerpoint/2010/main" val="2374730883"/>
              </p:ext>
            </p:extLst>
          </p:nvPr>
        </p:nvGraphicFramePr>
        <p:xfrm>
          <a:off x="1002776" y="643467"/>
          <a:ext cx="10186448" cy="5571069"/>
        </p:xfrm>
        <a:graphic>
          <a:graphicData uri="http://schemas.openxmlformats.org/drawingml/2006/table">
            <a:tbl>
              <a:tblPr firstRow="1" bandRow="1">
                <a:tableStyleId>{5C22544A-7EE6-4342-B048-85BDC9FD1C3A}</a:tableStyleId>
              </a:tblPr>
              <a:tblGrid>
                <a:gridCol w="2445309">
                  <a:extLst>
                    <a:ext uri="{9D8B030D-6E8A-4147-A177-3AD203B41FA5}">
                      <a16:colId xmlns:a16="http://schemas.microsoft.com/office/drawing/2014/main" val="3890962070"/>
                    </a:ext>
                  </a:extLst>
                </a:gridCol>
                <a:gridCol w="7741139">
                  <a:extLst>
                    <a:ext uri="{9D8B030D-6E8A-4147-A177-3AD203B41FA5}">
                      <a16:colId xmlns:a16="http://schemas.microsoft.com/office/drawing/2014/main" val="2249624246"/>
                    </a:ext>
                  </a:extLst>
                </a:gridCol>
              </a:tblGrid>
              <a:tr h="235981">
                <a:tc>
                  <a:txBody>
                    <a:bodyPr/>
                    <a:lstStyle/>
                    <a:p>
                      <a:pPr marL="0" marR="0" algn="l">
                        <a:spcBef>
                          <a:spcPts val="0"/>
                        </a:spcBef>
                        <a:spcAft>
                          <a:spcPts val="0"/>
                        </a:spcAft>
                      </a:pPr>
                      <a:r>
                        <a:rPr lang="en-US" sz="1100">
                          <a:effectLst/>
                        </a:rPr>
                        <a:t>Use case 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2880" marR="32880" marT="16439" marB="16439"/>
                </a:tc>
                <a:tc>
                  <a:txBody>
                    <a:bodyPr/>
                    <a:lstStyle/>
                    <a:p>
                      <a:pPr marL="0" marR="0" algn="l">
                        <a:spcBef>
                          <a:spcPts val="0"/>
                        </a:spcBef>
                        <a:spcAft>
                          <a:spcPts val="0"/>
                        </a:spcAft>
                      </a:pPr>
                      <a:r>
                        <a:rPr lang="en-US" sz="1100" dirty="0">
                          <a:effectLst/>
                        </a:rPr>
                        <a:t>User adds credit/debit card details in the payment method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6225" marR="26225" marT="5872" marB="0"/>
                </a:tc>
                <a:extLst>
                  <a:ext uri="{0D108BD9-81ED-4DB2-BD59-A6C34878D82A}">
                    <a16:rowId xmlns:a16="http://schemas.microsoft.com/office/drawing/2014/main" val="1184543508"/>
                  </a:ext>
                </a:extLst>
              </a:tr>
              <a:tr h="235981">
                <a:tc>
                  <a:txBody>
                    <a:bodyPr/>
                    <a:lstStyle/>
                    <a:p>
                      <a:pPr marL="0" marR="0" algn="l">
                        <a:spcBef>
                          <a:spcPts val="0"/>
                        </a:spcBef>
                        <a:spcAft>
                          <a:spcPts val="0"/>
                        </a:spcAft>
                      </a:pPr>
                      <a:r>
                        <a:rPr lang="en-US" sz="1100">
                          <a:effectLst/>
                        </a:rPr>
                        <a:t>Actor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2880" marR="32880" marT="16439" marB="16439"/>
                </a:tc>
                <a:tc>
                  <a:txBody>
                    <a:bodyPr/>
                    <a:lstStyle/>
                    <a:p>
                      <a:pPr marL="0" marR="0" algn="l">
                        <a:spcBef>
                          <a:spcPts val="0"/>
                        </a:spcBef>
                        <a:spcAft>
                          <a:spcPts val="0"/>
                        </a:spcAft>
                      </a:pPr>
                      <a:r>
                        <a:rPr lang="en-US" sz="1100">
                          <a:effectLst/>
                        </a:rPr>
                        <a:t>User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2880" marR="32880" marT="16439" marB="16439"/>
                </a:tc>
                <a:extLst>
                  <a:ext uri="{0D108BD9-81ED-4DB2-BD59-A6C34878D82A}">
                    <a16:rowId xmlns:a16="http://schemas.microsoft.com/office/drawing/2014/main" val="876682787"/>
                  </a:ext>
                </a:extLst>
              </a:tr>
              <a:tr h="235981">
                <a:tc>
                  <a:txBody>
                    <a:bodyPr/>
                    <a:lstStyle/>
                    <a:p>
                      <a:pPr marL="0" marR="0" algn="l">
                        <a:spcBef>
                          <a:spcPts val="0"/>
                        </a:spcBef>
                        <a:spcAft>
                          <a:spcPts val="0"/>
                        </a:spcAft>
                      </a:pPr>
                      <a:r>
                        <a:rPr lang="en-US" sz="1100">
                          <a:effectLst/>
                        </a:rPr>
                        <a:t>Stakeholder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2880" marR="32880" marT="16439" marB="16439"/>
                </a:tc>
                <a:tc>
                  <a:txBody>
                    <a:bodyPr/>
                    <a:lstStyle/>
                    <a:p>
                      <a:pPr marL="0" marR="0" algn="l">
                        <a:spcBef>
                          <a:spcPts val="0"/>
                        </a:spcBef>
                        <a:spcAft>
                          <a:spcPts val="0"/>
                        </a:spcAft>
                      </a:pPr>
                      <a:r>
                        <a:rPr lang="en-US" sz="1100">
                          <a:effectLst/>
                        </a:rPr>
                        <a:t>GetEasy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2880" marR="32880" marT="16439" marB="16439"/>
                </a:tc>
                <a:extLst>
                  <a:ext uri="{0D108BD9-81ED-4DB2-BD59-A6C34878D82A}">
                    <a16:rowId xmlns:a16="http://schemas.microsoft.com/office/drawing/2014/main" val="2954864936"/>
                  </a:ext>
                </a:extLst>
              </a:tr>
              <a:tr h="1376059">
                <a:tc>
                  <a:txBody>
                    <a:bodyPr/>
                    <a:lstStyle/>
                    <a:p>
                      <a:pPr marL="0" marR="0" algn="l">
                        <a:spcBef>
                          <a:spcPts val="0"/>
                        </a:spcBef>
                        <a:spcAft>
                          <a:spcPts val="0"/>
                        </a:spcAft>
                      </a:pPr>
                      <a:r>
                        <a:rPr lang="en-US" sz="1100">
                          <a:effectLst/>
                        </a:rPr>
                        <a:t>Basic Flow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2880" marR="32880" marT="16439" marB="16439"/>
                </a:tc>
                <a:tc>
                  <a:txBody>
                    <a:bodyPr/>
                    <a:lstStyle/>
                    <a:p>
                      <a:pPr marL="0" marR="0" algn="l">
                        <a:spcBef>
                          <a:spcPts val="0"/>
                        </a:spcBef>
                        <a:spcAft>
                          <a:spcPts val="0"/>
                        </a:spcAft>
                      </a:pPr>
                      <a:r>
                        <a:rPr lang="en-US" sz="1100" dirty="0">
                          <a:effectLst/>
                        </a:rPr>
                        <a:t>1.User logs in with valid username and password. </a:t>
                      </a:r>
                    </a:p>
                    <a:p>
                      <a:pPr marL="0" marR="0" algn="l">
                        <a:spcBef>
                          <a:spcPts val="0"/>
                        </a:spcBef>
                        <a:spcAft>
                          <a:spcPts val="0"/>
                        </a:spcAft>
                      </a:pPr>
                      <a:r>
                        <a:rPr lang="en-US" sz="1100" dirty="0">
                          <a:effectLst/>
                        </a:rPr>
                        <a:t>2.User selects a retailer from where they want their order or selects an item from the inventory. </a:t>
                      </a:r>
                    </a:p>
                    <a:p>
                      <a:pPr marL="0" marR="0" algn="l">
                        <a:spcBef>
                          <a:spcPts val="0"/>
                        </a:spcBef>
                        <a:spcAft>
                          <a:spcPts val="0"/>
                        </a:spcAft>
                      </a:pPr>
                      <a:r>
                        <a:rPr lang="en-US" sz="1100" dirty="0">
                          <a:effectLst/>
                        </a:rPr>
                        <a:t>3.User adds the products to cart.</a:t>
                      </a:r>
                    </a:p>
                    <a:p>
                      <a:pPr marL="0" marR="0" algn="l">
                        <a:spcBef>
                          <a:spcPts val="0"/>
                        </a:spcBef>
                        <a:spcAft>
                          <a:spcPts val="0"/>
                        </a:spcAft>
                      </a:pPr>
                      <a:r>
                        <a:rPr lang="en-US" sz="1100" dirty="0">
                          <a:effectLst/>
                        </a:rPr>
                        <a:t>4.User goes to the cart and selects the checkout option.</a:t>
                      </a:r>
                    </a:p>
                    <a:p>
                      <a:pPr marL="0" marR="0" algn="l">
                        <a:spcBef>
                          <a:spcPts val="0"/>
                        </a:spcBef>
                        <a:spcAft>
                          <a:spcPts val="0"/>
                        </a:spcAft>
                        <a:tabLst>
                          <a:tab pos="457200" algn="l"/>
                        </a:tabLst>
                      </a:pPr>
                      <a:r>
                        <a:rPr lang="en-US" sz="1100" dirty="0">
                          <a:effectLst/>
                        </a:rPr>
                        <a:t>5.User is prompted to add card details at payment if there’s no default payment method already added.</a:t>
                      </a:r>
                    </a:p>
                    <a:p>
                      <a:pPr marL="0" marR="0" algn="l">
                        <a:spcBef>
                          <a:spcPts val="0"/>
                        </a:spcBef>
                        <a:spcAft>
                          <a:spcPts val="0"/>
                        </a:spcAft>
                        <a:tabLst>
                          <a:tab pos="457200" algn="l"/>
                        </a:tabLst>
                      </a:pPr>
                      <a:r>
                        <a:rPr lang="en-US" sz="1100" dirty="0">
                          <a:effectLst/>
                        </a:rPr>
                        <a:t>6.User is also able to add a new card other than the default method.</a:t>
                      </a:r>
                    </a:p>
                    <a:p>
                      <a:pPr marL="0" marR="0" algn="l">
                        <a:spcBef>
                          <a:spcPts val="0"/>
                        </a:spcBef>
                        <a:spcAft>
                          <a:spcPts val="0"/>
                        </a:spcAft>
                        <a:tabLst>
                          <a:tab pos="457200" algn="l"/>
                        </a:tabLst>
                      </a:pPr>
                      <a:r>
                        <a:rPr lang="en-US" sz="1100" dirty="0">
                          <a:effectLst/>
                        </a:rPr>
                        <a:t>7.User manually enters the card details and saves it.</a:t>
                      </a:r>
                    </a:p>
                    <a:p>
                      <a:pPr marL="0" marR="0" algn="l">
                        <a:spcBef>
                          <a:spcPts val="0"/>
                        </a:spcBef>
                        <a:spcAft>
                          <a:spcPts val="0"/>
                        </a:spcAft>
                        <a:tabLst>
                          <a:tab pos="457200" algn="l"/>
                        </a:tabLst>
                      </a:pPr>
                      <a:r>
                        <a:rPr lang="en-US" sz="1100" dirty="0">
                          <a:effectLst/>
                        </a:rPr>
                        <a:t>8.User places the order.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6225" marR="26225" marT="5872" marB="0"/>
                </a:tc>
                <a:extLst>
                  <a:ext uri="{0D108BD9-81ED-4DB2-BD59-A6C34878D82A}">
                    <a16:rowId xmlns:a16="http://schemas.microsoft.com/office/drawing/2014/main" val="4066282833"/>
                  </a:ext>
                </a:extLst>
              </a:tr>
              <a:tr h="235981">
                <a:tc>
                  <a:txBody>
                    <a:bodyPr/>
                    <a:lstStyle/>
                    <a:p>
                      <a:pPr marL="0" marR="0" algn="l">
                        <a:spcBef>
                          <a:spcPts val="0"/>
                        </a:spcBef>
                        <a:spcAft>
                          <a:spcPts val="0"/>
                        </a:spcAft>
                      </a:pPr>
                      <a:r>
                        <a:rPr lang="en-US" sz="1100">
                          <a:effectLst/>
                        </a:rPr>
                        <a:t>Termination outcome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2880" marR="32880" marT="16439" marB="16439"/>
                </a:tc>
                <a:tc>
                  <a:txBody>
                    <a:bodyPr/>
                    <a:lstStyle/>
                    <a:p>
                      <a:pPr marL="0" marR="0" algn="l">
                        <a:spcBef>
                          <a:spcPts val="0"/>
                        </a:spcBef>
                        <a:spcAft>
                          <a:spcPts val="0"/>
                        </a:spcAft>
                      </a:pPr>
                      <a:r>
                        <a:rPr lang="en-US" sz="1100">
                          <a:effectLst/>
                        </a:rPr>
                        <a:t>User adds the new credit/debit card manually as a payment method.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6225" marR="26225" marT="5872" marB="0"/>
                </a:tc>
                <a:extLst>
                  <a:ext uri="{0D108BD9-81ED-4DB2-BD59-A6C34878D82A}">
                    <a16:rowId xmlns:a16="http://schemas.microsoft.com/office/drawing/2014/main" val="2846310062"/>
                  </a:ext>
                </a:extLst>
              </a:tr>
              <a:tr h="1403065">
                <a:tc>
                  <a:txBody>
                    <a:bodyPr/>
                    <a:lstStyle/>
                    <a:p>
                      <a:pPr marL="0" marR="0" algn="l">
                        <a:spcBef>
                          <a:spcPts val="0"/>
                        </a:spcBef>
                        <a:spcAft>
                          <a:spcPts val="0"/>
                        </a:spcAft>
                      </a:pPr>
                      <a:r>
                        <a:rPr lang="en-US" sz="1100">
                          <a:effectLst/>
                        </a:rPr>
                        <a:t>Alternative Flow 1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2880" marR="32880" marT="16439" marB="16439"/>
                </a:tc>
                <a:tc>
                  <a:txBody>
                    <a:bodyPr/>
                    <a:lstStyle/>
                    <a:p>
                      <a:pPr marL="0" marR="0" algn="l">
                        <a:spcBef>
                          <a:spcPts val="0"/>
                        </a:spcBef>
                        <a:spcAft>
                          <a:spcPts val="0"/>
                        </a:spcAft>
                      </a:pPr>
                      <a:r>
                        <a:rPr lang="en-US" sz="1100">
                          <a:effectLst/>
                        </a:rPr>
                        <a:t>1.User logs in with valid username and password. </a:t>
                      </a:r>
                    </a:p>
                    <a:p>
                      <a:pPr marL="0" marR="0" algn="l">
                        <a:spcBef>
                          <a:spcPts val="0"/>
                        </a:spcBef>
                        <a:spcAft>
                          <a:spcPts val="0"/>
                        </a:spcAft>
                      </a:pPr>
                      <a:r>
                        <a:rPr lang="en-US" sz="1100">
                          <a:effectLst/>
                        </a:rPr>
                        <a:t>2.User selects a retailer from where they want their order or selects an item from the inventory. </a:t>
                      </a:r>
                    </a:p>
                    <a:p>
                      <a:pPr marL="0" marR="0" algn="l">
                        <a:spcBef>
                          <a:spcPts val="0"/>
                        </a:spcBef>
                        <a:spcAft>
                          <a:spcPts val="0"/>
                        </a:spcAft>
                      </a:pPr>
                      <a:r>
                        <a:rPr lang="en-US" sz="1100">
                          <a:effectLst/>
                        </a:rPr>
                        <a:t>3.User adds the products to cart.</a:t>
                      </a:r>
                    </a:p>
                    <a:p>
                      <a:pPr marL="0" marR="0" algn="l">
                        <a:spcBef>
                          <a:spcPts val="0"/>
                        </a:spcBef>
                        <a:spcAft>
                          <a:spcPts val="0"/>
                        </a:spcAft>
                      </a:pPr>
                      <a:r>
                        <a:rPr lang="en-US" sz="1100">
                          <a:effectLst/>
                        </a:rPr>
                        <a:t>4.User goes to the cart and selects the checkout option.</a:t>
                      </a:r>
                    </a:p>
                    <a:p>
                      <a:pPr marL="0" marR="0" algn="l">
                        <a:spcBef>
                          <a:spcPts val="0"/>
                        </a:spcBef>
                        <a:spcAft>
                          <a:spcPts val="0"/>
                        </a:spcAft>
                        <a:tabLst>
                          <a:tab pos="457200" algn="l"/>
                        </a:tabLst>
                      </a:pPr>
                      <a:r>
                        <a:rPr lang="en-US" sz="1100">
                          <a:effectLst/>
                        </a:rPr>
                        <a:t>5.User is prompted to add card details at payment if there’s no default payment method already added.</a:t>
                      </a:r>
                    </a:p>
                    <a:p>
                      <a:pPr marL="0" marR="0" algn="l">
                        <a:spcBef>
                          <a:spcPts val="0"/>
                        </a:spcBef>
                        <a:spcAft>
                          <a:spcPts val="0"/>
                        </a:spcAft>
                        <a:tabLst>
                          <a:tab pos="457200" algn="l"/>
                        </a:tabLst>
                      </a:pPr>
                      <a:r>
                        <a:rPr lang="en-US" sz="1100">
                          <a:effectLst/>
                        </a:rPr>
                        <a:t>6.User is able to scan their card by clicking on the scan icon and the details are filled automatically in the fields.</a:t>
                      </a:r>
                    </a:p>
                    <a:p>
                      <a:pPr marL="0" marR="0" algn="l">
                        <a:spcBef>
                          <a:spcPts val="0"/>
                        </a:spcBef>
                        <a:spcAft>
                          <a:spcPts val="0"/>
                        </a:spcAft>
                        <a:tabLst>
                          <a:tab pos="457200" algn="l"/>
                        </a:tabLst>
                      </a:pPr>
                      <a:r>
                        <a:rPr lang="en-US" sz="1100">
                          <a:effectLst/>
                        </a:rPr>
                        <a:t>7.User saves the card details.</a:t>
                      </a:r>
                    </a:p>
                    <a:p>
                      <a:pPr marL="0" marR="0" algn="l">
                        <a:spcBef>
                          <a:spcPts val="0"/>
                        </a:spcBef>
                        <a:spcAft>
                          <a:spcPts val="0"/>
                        </a:spcAft>
                      </a:pPr>
                      <a:r>
                        <a:rPr lang="en-US" sz="1100">
                          <a:effectLst/>
                        </a:rPr>
                        <a:t>8.User places the order.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2880" marR="32880" marT="16439" marB="16439"/>
                </a:tc>
                <a:extLst>
                  <a:ext uri="{0D108BD9-81ED-4DB2-BD59-A6C34878D82A}">
                    <a16:rowId xmlns:a16="http://schemas.microsoft.com/office/drawing/2014/main" val="4020459659"/>
                  </a:ext>
                </a:extLst>
              </a:tr>
              <a:tr h="235981">
                <a:tc>
                  <a:txBody>
                    <a:bodyPr/>
                    <a:lstStyle/>
                    <a:p>
                      <a:pPr marL="0" marR="0" algn="l">
                        <a:spcBef>
                          <a:spcPts val="0"/>
                        </a:spcBef>
                        <a:spcAft>
                          <a:spcPts val="0"/>
                        </a:spcAft>
                      </a:pPr>
                      <a:r>
                        <a:rPr lang="en-US" sz="1100">
                          <a:effectLst/>
                        </a:rPr>
                        <a:t>Termination outcome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2880" marR="32880" marT="16439" marB="16439"/>
                </a:tc>
                <a:tc>
                  <a:txBody>
                    <a:bodyPr/>
                    <a:lstStyle/>
                    <a:p>
                      <a:pPr marL="0" marR="0" algn="l">
                        <a:spcBef>
                          <a:spcPts val="0"/>
                        </a:spcBef>
                        <a:spcAft>
                          <a:spcPts val="0"/>
                        </a:spcAft>
                      </a:pPr>
                      <a:r>
                        <a:rPr lang="en-US" sz="1100">
                          <a:effectLst/>
                        </a:rPr>
                        <a:t>User adds the new credit/debit card as a payment method by scanning the card.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6225" marR="26225" marT="5872" marB="0"/>
                </a:tc>
                <a:extLst>
                  <a:ext uri="{0D108BD9-81ED-4DB2-BD59-A6C34878D82A}">
                    <a16:rowId xmlns:a16="http://schemas.microsoft.com/office/drawing/2014/main" val="2618931448"/>
                  </a:ext>
                </a:extLst>
              </a:tr>
              <a:tr h="1376059">
                <a:tc>
                  <a:txBody>
                    <a:bodyPr/>
                    <a:lstStyle/>
                    <a:p>
                      <a:pPr marL="0" marR="0" algn="l">
                        <a:spcBef>
                          <a:spcPts val="0"/>
                        </a:spcBef>
                        <a:spcAft>
                          <a:spcPts val="0"/>
                        </a:spcAft>
                      </a:pPr>
                      <a:r>
                        <a:rPr lang="en-US" sz="1100">
                          <a:effectLst/>
                        </a:rPr>
                        <a:t>Alternative Flow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2880" marR="32880" marT="16439" marB="16439"/>
                </a:tc>
                <a:tc>
                  <a:txBody>
                    <a:bodyPr/>
                    <a:lstStyle/>
                    <a:p>
                      <a:pPr marL="0" marR="0" algn="l">
                        <a:spcBef>
                          <a:spcPts val="0"/>
                        </a:spcBef>
                        <a:spcAft>
                          <a:spcPts val="0"/>
                        </a:spcAft>
                      </a:pPr>
                      <a:r>
                        <a:rPr lang="en-US" sz="1100">
                          <a:effectLst/>
                        </a:rPr>
                        <a:t>1.User logs in with valid username and password. </a:t>
                      </a:r>
                    </a:p>
                    <a:p>
                      <a:pPr marL="0" marR="0" algn="l">
                        <a:spcBef>
                          <a:spcPts val="0"/>
                        </a:spcBef>
                        <a:spcAft>
                          <a:spcPts val="0"/>
                        </a:spcAft>
                      </a:pPr>
                      <a:r>
                        <a:rPr lang="en-US" sz="1100">
                          <a:effectLst/>
                        </a:rPr>
                        <a:t>2.User selects a retailer from where they want their order or selects an item from the inventory. </a:t>
                      </a:r>
                    </a:p>
                    <a:p>
                      <a:pPr marL="0" marR="0" algn="l">
                        <a:spcBef>
                          <a:spcPts val="0"/>
                        </a:spcBef>
                        <a:spcAft>
                          <a:spcPts val="0"/>
                        </a:spcAft>
                      </a:pPr>
                      <a:r>
                        <a:rPr lang="en-US" sz="1100">
                          <a:effectLst/>
                        </a:rPr>
                        <a:t>3.User adds the products to cart.</a:t>
                      </a:r>
                    </a:p>
                    <a:p>
                      <a:pPr marL="0" marR="0" algn="l">
                        <a:spcBef>
                          <a:spcPts val="0"/>
                        </a:spcBef>
                        <a:spcAft>
                          <a:spcPts val="0"/>
                        </a:spcAft>
                      </a:pPr>
                      <a:r>
                        <a:rPr lang="en-US" sz="1100">
                          <a:effectLst/>
                        </a:rPr>
                        <a:t>4.User goes to the cart and selects the checkout option.</a:t>
                      </a:r>
                    </a:p>
                    <a:p>
                      <a:pPr marL="0" marR="0" algn="l">
                        <a:spcBef>
                          <a:spcPts val="0"/>
                        </a:spcBef>
                        <a:spcAft>
                          <a:spcPts val="0"/>
                        </a:spcAft>
                        <a:tabLst>
                          <a:tab pos="457200" algn="l"/>
                        </a:tabLst>
                      </a:pPr>
                      <a:r>
                        <a:rPr lang="en-US" sz="1100">
                          <a:effectLst/>
                        </a:rPr>
                        <a:t>5.User is prompted to add card details at payment if there’s no default payment method already added.</a:t>
                      </a:r>
                    </a:p>
                    <a:p>
                      <a:pPr marL="0" marR="0" algn="l">
                        <a:spcBef>
                          <a:spcPts val="0"/>
                        </a:spcBef>
                        <a:spcAft>
                          <a:spcPts val="0"/>
                        </a:spcAft>
                        <a:tabLst>
                          <a:tab pos="457200" algn="l"/>
                        </a:tabLst>
                      </a:pPr>
                      <a:r>
                        <a:rPr lang="en-US" sz="1100">
                          <a:effectLst/>
                        </a:rPr>
                        <a:t>6.User is able to upload an image of the card and the details get auto filled into the fields.</a:t>
                      </a:r>
                    </a:p>
                    <a:p>
                      <a:pPr marL="0" marR="0" algn="l">
                        <a:spcBef>
                          <a:spcPts val="0"/>
                        </a:spcBef>
                        <a:spcAft>
                          <a:spcPts val="0"/>
                        </a:spcAft>
                        <a:tabLst>
                          <a:tab pos="457200" algn="l"/>
                        </a:tabLst>
                      </a:pPr>
                      <a:r>
                        <a:rPr lang="en-US" sz="1100">
                          <a:effectLst/>
                        </a:rPr>
                        <a:t>7.User saves the card details.</a:t>
                      </a:r>
                    </a:p>
                    <a:p>
                      <a:pPr marL="0" marR="0" algn="l">
                        <a:spcBef>
                          <a:spcPts val="0"/>
                        </a:spcBef>
                        <a:spcAft>
                          <a:spcPts val="0"/>
                        </a:spcAft>
                      </a:pPr>
                      <a:r>
                        <a:rPr lang="en-US" sz="1100">
                          <a:effectLst/>
                        </a:rPr>
                        <a:t>8.User places the order.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6225" marR="26225" marT="5872" marB="0"/>
                </a:tc>
                <a:extLst>
                  <a:ext uri="{0D108BD9-81ED-4DB2-BD59-A6C34878D82A}">
                    <a16:rowId xmlns:a16="http://schemas.microsoft.com/office/drawing/2014/main" val="2678792831"/>
                  </a:ext>
                </a:extLst>
              </a:tr>
              <a:tr h="235981">
                <a:tc>
                  <a:txBody>
                    <a:bodyPr/>
                    <a:lstStyle/>
                    <a:p>
                      <a:pPr marL="0" marR="0" algn="l">
                        <a:spcBef>
                          <a:spcPts val="0"/>
                        </a:spcBef>
                        <a:spcAft>
                          <a:spcPts val="0"/>
                        </a:spcAft>
                      </a:pPr>
                      <a:r>
                        <a:rPr lang="en-US" sz="1100">
                          <a:effectLst/>
                        </a:rPr>
                        <a:t>Termination outcome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32880" marR="32880" marT="16439" marB="16439"/>
                </a:tc>
                <a:tc>
                  <a:txBody>
                    <a:bodyPr/>
                    <a:lstStyle/>
                    <a:p>
                      <a:pPr marL="0" marR="0" algn="l">
                        <a:spcBef>
                          <a:spcPts val="0"/>
                        </a:spcBef>
                        <a:spcAft>
                          <a:spcPts val="0"/>
                        </a:spcAft>
                      </a:pPr>
                      <a:r>
                        <a:rPr lang="en-US" sz="1100" dirty="0">
                          <a:effectLst/>
                        </a:rPr>
                        <a:t>User adds the new credit/debit card as a payment method by uploading an image of the card.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6225" marR="26225" marT="5872" marB="0"/>
                </a:tc>
                <a:extLst>
                  <a:ext uri="{0D108BD9-81ED-4DB2-BD59-A6C34878D82A}">
                    <a16:rowId xmlns:a16="http://schemas.microsoft.com/office/drawing/2014/main" val="2823863549"/>
                  </a:ext>
                </a:extLst>
              </a:tr>
            </a:tbl>
          </a:graphicData>
        </a:graphic>
      </p:graphicFrame>
    </p:spTree>
    <p:extLst>
      <p:ext uri="{BB962C8B-B14F-4D97-AF65-F5344CB8AC3E}">
        <p14:creationId xmlns:p14="http://schemas.microsoft.com/office/powerpoint/2010/main" val="3185532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5" name="Picture 54">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7" name="Oval 56">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9" name="Picture 58">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61" name="Picture 60">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3" name="Rectangle 62">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65" name="Rectangle 64">
            <a:extLst>
              <a:ext uri="{FF2B5EF4-FFF2-40B4-BE49-F238E27FC236}">
                <a16:creationId xmlns:a16="http://schemas.microsoft.com/office/drawing/2014/main" id="{4309F268-A45B-4517-B03F-2774BAEFF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128FB1E8-7CC4-8196-91F1-52768800BBF8}"/>
              </a:ext>
            </a:extLst>
          </p:cNvPr>
          <p:cNvSpPr>
            <a:spLocks noChangeArrowheads="1"/>
          </p:cNvSpPr>
          <p:nvPr/>
        </p:nvSpPr>
        <p:spPr bwMode="auto">
          <a:xfrm>
            <a:off x="968889" y="51728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Table 3">
            <a:extLst>
              <a:ext uri="{FF2B5EF4-FFF2-40B4-BE49-F238E27FC236}">
                <a16:creationId xmlns:a16="http://schemas.microsoft.com/office/drawing/2014/main" id="{252D0219-48C7-40DE-7113-527ABD975CE1}"/>
              </a:ext>
            </a:extLst>
          </p:cNvPr>
          <p:cNvGraphicFramePr>
            <a:graphicFrameLocks noGrp="1"/>
          </p:cNvGraphicFramePr>
          <p:nvPr>
            <p:extLst>
              <p:ext uri="{D42A27DB-BD31-4B8C-83A1-F6EECF244321}">
                <p14:modId xmlns:p14="http://schemas.microsoft.com/office/powerpoint/2010/main" val="1177944361"/>
              </p:ext>
            </p:extLst>
          </p:nvPr>
        </p:nvGraphicFramePr>
        <p:xfrm>
          <a:off x="906270" y="643467"/>
          <a:ext cx="10379461" cy="5792080"/>
        </p:xfrm>
        <a:graphic>
          <a:graphicData uri="http://schemas.openxmlformats.org/drawingml/2006/table">
            <a:tbl>
              <a:tblPr firstRow="1" bandRow="1">
                <a:tableStyleId>{5C22544A-7EE6-4342-B048-85BDC9FD1C3A}</a:tableStyleId>
              </a:tblPr>
              <a:tblGrid>
                <a:gridCol w="1972469">
                  <a:extLst>
                    <a:ext uri="{9D8B030D-6E8A-4147-A177-3AD203B41FA5}">
                      <a16:colId xmlns:a16="http://schemas.microsoft.com/office/drawing/2014/main" val="2564410099"/>
                    </a:ext>
                  </a:extLst>
                </a:gridCol>
                <a:gridCol w="8406992">
                  <a:extLst>
                    <a:ext uri="{9D8B030D-6E8A-4147-A177-3AD203B41FA5}">
                      <a16:colId xmlns:a16="http://schemas.microsoft.com/office/drawing/2014/main" val="1042242918"/>
                    </a:ext>
                  </a:extLst>
                </a:gridCol>
              </a:tblGrid>
              <a:tr h="327919">
                <a:tc>
                  <a:txBody>
                    <a:bodyPr/>
                    <a:lstStyle/>
                    <a:p>
                      <a:pPr marL="0" marR="0" algn="l">
                        <a:spcBef>
                          <a:spcPts val="0"/>
                        </a:spcBef>
                        <a:spcAft>
                          <a:spcPts val="0"/>
                        </a:spcAft>
                      </a:pPr>
                      <a:r>
                        <a:rPr lang="en-US" sz="1500">
                          <a:effectLst/>
                        </a:rPr>
                        <a:t>Use case 5</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2661" marR="62661" marT="31331" marB="31331"/>
                </a:tc>
                <a:tc>
                  <a:txBody>
                    <a:bodyPr/>
                    <a:lstStyle/>
                    <a:p>
                      <a:pPr marL="0" marR="0" algn="l">
                        <a:spcBef>
                          <a:spcPts val="0"/>
                        </a:spcBef>
                        <a:spcAft>
                          <a:spcPts val="0"/>
                        </a:spcAft>
                      </a:pPr>
                      <a:r>
                        <a:rPr lang="en-US" sz="1500">
                          <a:effectLst/>
                        </a:rPr>
                        <a:t>User is able to place an order as a guest without login/sign up.</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49979" marR="49979" marT="11189" marB="0"/>
                </a:tc>
                <a:extLst>
                  <a:ext uri="{0D108BD9-81ED-4DB2-BD59-A6C34878D82A}">
                    <a16:rowId xmlns:a16="http://schemas.microsoft.com/office/drawing/2014/main" val="1422294126"/>
                  </a:ext>
                </a:extLst>
              </a:tr>
              <a:tr h="327919">
                <a:tc>
                  <a:txBody>
                    <a:bodyPr/>
                    <a:lstStyle/>
                    <a:p>
                      <a:pPr marL="0" marR="0" algn="l">
                        <a:spcBef>
                          <a:spcPts val="0"/>
                        </a:spcBef>
                        <a:spcAft>
                          <a:spcPts val="0"/>
                        </a:spcAft>
                      </a:pPr>
                      <a:r>
                        <a:rPr lang="en-US" sz="1500">
                          <a:effectLst/>
                        </a:rPr>
                        <a:t>Actor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2661" marR="62661" marT="31331" marB="31331"/>
                </a:tc>
                <a:tc>
                  <a:txBody>
                    <a:bodyPr/>
                    <a:lstStyle/>
                    <a:p>
                      <a:pPr marL="0" marR="0" algn="l">
                        <a:spcBef>
                          <a:spcPts val="0"/>
                        </a:spcBef>
                        <a:spcAft>
                          <a:spcPts val="0"/>
                        </a:spcAft>
                      </a:pPr>
                      <a:r>
                        <a:rPr lang="en-US" sz="1500">
                          <a:effectLst/>
                        </a:rPr>
                        <a:t>User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2661" marR="62661" marT="31331" marB="31331"/>
                </a:tc>
                <a:extLst>
                  <a:ext uri="{0D108BD9-81ED-4DB2-BD59-A6C34878D82A}">
                    <a16:rowId xmlns:a16="http://schemas.microsoft.com/office/drawing/2014/main" val="1516404466"/>
                  </a:ext>
                </a:extLst>
              </a:tr>
              <a:tr h="327919">
                <a:tc>
                  <a:txBody>
                    <a:bodyPr/>
                    <a:lstStyle/>
                    <a:p>
                      <a:pPr marL="0" marR="0" algn="l">
                        <a:spcBef>
                          <a:spcPts val="0"/>
                        </a:spcBef>
                        <a:spcAft>
                          <a:spcPts val="0"/>
                        </a:spcAft>
                      </a:pPr>
                      <a:r>
                        <a:rPr lang="en-US" sz="1500">
                          <a:effectLst/>
                        </a:rPr>
                        <a:t>Stakeholder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2661" marR="62661" marT="31331" marB="31331"/>
                </a:tc>
                <a:tc>
                  <a:txBody>
                    <a:bodyPr/>
                    <a:lstStyle/>
                    <a:p>
                      <a:pPr marL="0" marR="0" algn="l">
                        <a:spcBef>
                          <a:spcPts val="0"/>
                        </a:spcBef>
                        <a:spcAft>
                          <a:spcPts val="0"/>
                        </a:spcAft>
                      </a:pPr>
                      <a:r>
                        <a:rPr lang="en-US" sz="1500" dirty="0">
                          <a:effectLst/>
                        </a:rPr>
                        <a:t>GetEasy </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2661" marR="62661" marT="31331" marB="31331"/>
                </a:tc>
                <a:extLst>
                  <a:ext uri="{0D108BD9-81ED-4DB2-BD59-A6C34878D82A}">
                    <a16:rowId xmlns:a16="http://schemas.microsoft.com/office/drawing/2014/main" val="1037428373"/>
                  </a:ext>
                </a:extLst>
              </a:tr>
              <a:tr h="1648468">
                <a:tc>
                  <a:txBody>
                    <a:bodyPr/>
                    <a:lstStyle/>
                    <a:p>
                      <a:pPr marL="0" marR="0" algn="l">
                        <a:spcBef>
                          <a:spcPts val="0"/>
                        </a:spcBef>
                        <a:spcAft>
                          <a:spcPts val="0"/>
                        </a:spcAft>
                      </a:pPr>
                      <a:r>
                        <a:rPr lang="en-US" sz="1500">
                          <a:effectLst/>
                        </a:rPr>
                        <a:t>Basic Flow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2661" marR="62661" marT="31331" marB="31331"/>
                </a:tc>
                <a:tc>
                  <a:txBody>
                    <a:bodyPr/>
                    <a:lstStyle/>
                    <a:p>
                      <a:pPr marL="0" marR="0" algn="l">
                        <a:spcBef>
                          <a:spcPts val="0"/>
                        </a:spcBef>
                        <a:spcAft>
                          <a:spcPts val="0"/>
                        </a:spcAft>
                      </a:pPr>
                      <a:r>
                        <a:rPr lang="en-US" sz="1500">
                          <a:effectLst/>
                        </a:rPr>
                        <a:t>1.New user accesses the GetEasy application</a:t>
                      </a:r>
                    </a:p>
                    <a:p>
                      <a:pPr marL="0" marR="0" algn="l">
                        <a:spcBef>
                          <a:spcPts val="0"/>
                        </a:spcBef>
                        <a:spcAft>
                          <a:spcPts val="0"/>
                        </a:spcAft>
                      </a:pPr>
                      <a:r>
                        <a:rPr lang="en-US" sz="1500">
                          <a:effectLst/>
                        </a:rPr>
                        <a:t>2.User selects a retailer from where they want their order and add items to cart or selects an item from the inventory. </a:t>
                      </a:r>
                    </a:p>
                    <a:p>
                      <a:pPr marL="0" marR="0" algn="l">
                        <a:spcBef>
                          <a:spcPts val="0"/>
                        </a:spcBef>
                        <a:spcAft>
                          <a:spcPts val="0"/>
                        </a:spcAft>
                      </a:pPr>
                      <a:r>
                        <a:rPr lang="en-US" sz="1500">
                          <a:effectLst/>
                        </a:rPr>
                        <a:t>3.User adds the products to cart</a:t>
                      </a:r>
                    </a:p>
                    <a:p>
                      <a:pPr marL="0" marR="0" algn="l">
                        <a:spcBef>
                          <a:spcPts val="0"/>
                        </a:spcBef>
                        <a:spcAft>
                          <a:spcPts val="0"/>
                        </a:spcAft>
                      </a:pPr>
                      <a:r>
                        <a:rPr lang="en-US" sz="1500">
                          <a:effectLst/>
                        </a:rPr>
                        <a:t>4.User goes to the cart and selects the checkout option.</a:t>
                      </a:r>
                    </a:p>
                    <a:p>
                      <a:pPr marL="0" marR="0" algn="l">
                        <a:spcBef>
                          <a:spcPts val="0"/>
                        </a:spcBef>
                        <a:spcAft>
                          <a:spcPts val="0"/>
                        </a:spcAft>
                        <a:tabLst>
                          <a:tab pos="457200" algn="l"/>
                        </a:tabLst>
                      </a:pPr>
                      <a:r>
                        <a:rPr lang="en-US" sz="1500">
                          <a:effectLst/>
                        </a:rPr>
                        <a:t>5.User is prompted to either login or register without which they cannot complete checkout</a:t>
                      </a:r>
                    </a:p>
                    <a:p>
                      <a:pPr marL="0" marR="0" algn="l">
                        <a:spcBef>
                          <a:spcPts val="0"/>
                        </a:spcBef>
                        <a:spcAft>
                          <a:spcPts val="0"/>
                        </a:spcAft>
                        <a:tabLst>
                          <a:tab pos="457200" algn="l"/>
                        </a:tabLst>
                      </a:pPr>
                      <a:r>
                        <a:rPr lang="en-US" sz="1500">
                          <a:effectLst/>
                        </a:rPr>
                        <a:t>6.User creates an account with GetEasy and logs in and completes checkout</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49979" marR="49979" marT="11189" marB="0"/>
                </a:tc>
                <a:extLst>
                  <a:ext uri="{0D108BD9-81ED-4DB2-BD59-A6C34878D82A}">
                    <a16:rowId xmlns:a16="http://schemas.microsoft.com/office/drawing/2014/main" val="1563877860"/>
                  </a:ext>
                </a:extLst>
              </a:tr>
              <a:tr h="505117">
                <a:tc>
                  <a:txBody>
                    <a:bodyPr/>
                    <a:lstStyle/>
                    <a:p>
                      <a:pPr marL="0" marR="0" algn="l">
                        <a:spcBef>
                          <a:spcPts val="0"/>
                        </a:spcBef>
                        <a:spcAft>
                          <a:spcPts val="0"/>
                        </a:spcAft>
                      </a:pPr>
                      <a:r>
                        <a:rPr lang="en-US" sz="1500">
                          <a:effectLst/>
                        </a:rPr>
                        <a:t>Termination outcome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2661" marR="62661" marT="31331" marB="31331"/>
                </a:tc>
                <a:tc>
                  <a:txBody>
                    <a:bodyPr/>
                    <a:lstStyle/>
                    <a:p>
                      <a:pPr marL="0" marR="0" algn="l">
                        <a:spcBef>
                          <a:spcPts val="0"/>
                        </a:spcBef>
                        <a:spcAft>
                          <a:spcPts val="0"/>
                        </a:spcAft>
                      </a:pPr>
                      <a:r>
                        <a:rPr lang="en-US" sz="1500">
                          <a:effectLst/>
                        </a:rPr>
                        <a:t>New user can access the application as a guest but must either register or log in to complete their checkout.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49979" marR="49979" marT="11189" marB="0"/>
                </a:tc>
                <a:extLst>
                  <a:ext uri="{0D108BD9-81ED-4DB2-BD59-A6C34878D82A}">
                    <a16:rowId xmlns:a16="http://schemas.microsoft.com/office/drawing/2014/main" val="3091406073"/>
                  </a:ext>
                </a:extLst>
              </a:tr>
              <a:tr h="1928610">
                <a:tc>
                  <a:txBody>
                    <a:bodyPr/>
                    <a:lstStyle/>
                    <a:p>
                      <a:pPr marL="0" marR="0" algn="l">
                        <a:spcBef>
                          <a:spcPts val="0"/>
                        </a:spcBef>
                        <a:spcAft>
                          <a:spcPts val="0"/>
                        </a:spcAft>
                      </a:pPr>
                      <a:r>
                        <a:rPr lang="en-US" sz="1500">
                          <a:effectLst/>
                        </a:rPr>
                        <a:t>Alternative Flow 1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2661" marR="62661" marT="31331" marB="31331"/>
                </a:tc>
                <a:tc>
                  <a:txBody>
                    <a:bodyPr/>
                    <a:lstStyle/>
                    <a:p>
                      <a:pPr marL="0" marR="0" algn="l">
                        <a:spcBef>
                          <a:spcPts val="0"/>
                        </a:spcBef>
                        <a:spcAft>
                          <a:spcPts val="0"/>
                        </a:spcAft>
                      </a:pPr>
                      <a:r>
                        <a:rPr lang="en-US" sz="1500">
                          <a:effectLst/>
                        </a:rPr>
                        <a:t>1.New user accesses the GetEasy application</a:t>
                      </a:r>
                    </a:p>
                    <a:p>
                      <a:pPr marL="0" marR="0" algn="l">
                        <a:spcBef>
                          <a:spcPts val="0"/>
                        </a:spcBef>
                        <a:spcAft>
                          <a:spcPts val="0"/>
                        </a:spcAft>
                      </a:pPr>
                      <a:r>
                        <a:rPr lang="en-US" sz="1500">
                          <a:effectLst/>
                        </a:rPr>
                        <a:t>2.User selects a retailer from where they want their order and add items to cart or selects an item from the inventory. </a:t>
                      </a:r>
                    </a:p>
                    <a:p>
                      <a:pPr marL="0" marR="0" algn="l">
                        <a:spcBef>
                          <a:spcPts val="0"/>
                        </a:spcBef>
                        <a:spcAft>
                          <a:spcPts val="0"/>
                        </a:spcAft>
                      </a:pPr>
                      <a:r>
                        <a:rPr lang="en-US" sz="1500">
                          <a:effectLst/>
                        </a:rPr>
                        <a:t>3.User adds the products to cart</a:t>
                      </a:r>
                    </a:p>
                    <a:p>
                      <a:pPr marL="0" marR="0" algn="l">
                        <a:spcBef>
                          <a:spcPts val="0"/>
                        </a:spcBef>
                        <a:spcAft>
                          <a:spcPts val="0"/>
                        </a:spcAft>
                      </a:pPr>
                      <a:r>
                        <a:rPr lang="en-US" sz="1500">
                          <a:effectLst/>
                        </a:rPr>
                        <a:t>4.User goes to the cart and selects the checkout option.</a:t>
                      </a:r>
                    </a:p>
                    <a:p>
                      <a:pPr marL="0" marR="0" algn="l">
                        <a:spcBef>
                          <a:spcPts val="0"/>
                        </a:spcBef>
                        <a:spcAft>
                          <a:spcPts val="0"/>
                        </a:spcAft>
                        <a:tabLst>
                          <a:tab pos="457200" algn="l"/>
                        </a:tabLst>
                      </a:pPr>
                      <a:r>
                        <a:rPr lang="en-US" sz="1500">
                          <a:effectLst/>
                        </a:rPr>
                        <a:t>5.User is asked whether they want to continue as Guest.</a:t>
                      </a:r>
                    </a:p>
                    <a:p>
                      <a:pPr marL="0" marR="0" algn="l">
                        <a:spcBef>
                          <a:spcPts val="0"/>
                        </a:spcBef>
                        <a:spcAft>
                          <a:spcPts val="0"/>
                        </a:spcAft>
                        <a:tabLst>
                          <a:tab pos="457200" algn="l"/>
                        </a:tabLst>
                      </a:pPr>
                      <a:r>
                        <a:rPr lang="en-US" sz="1500">
                          <a:effectLst/>
                        </a:rPr>
                        <a:t>6.User continues as Guest and add address, payment and contact details, and completes checkout.</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2661" marR="62661" marT="31331" marB="31331"/>
                </a:tc>
                <a:extLst>
                  <a:ext uri="{0D108BD9-81ED-4DB2-BD59-A6C34878D82A}">
                    <a16:rowId xmlns:a16="http://schemas.microsoft.com/office/drawing/2014/main" val="3844735549"/>
                  </a:ext>
                </a:extLst>
              </a:tr>
              <a:tr h="505117">
                <a:tc>
                  <a:txBody>
                    <a:bodyPr/>
                    <a:lstStyle/>
                    <a:p>
                      <a:pPr marL="0" marR="0" algn="l">
                        <a:spcBef>
                          <a:spcPts val="0"/>
                        </a:spcBef>
                        <a:spcAft>
                          <a:spcPts val="0"/>
                        </a:spcAft>
                      </a:pPr>
                      <a:r>
                        <a:rPr lang="en-US" sz="1500">
                          <a:effectLst/>
                        </a:rPr>
                        <a:t>Termination outcome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2661" marR="62661" marT="31331" marB="31331"/>
                </a:tc>
                <a:tc>
                  <a:txBody>
                    <a:bodyPr/>
                    <a:lstStyle/>
                    <a:p>
                      <a:pPr marL="0" marR="0" algn="l">
                        <a:spcBef>
                          <a:spcPts val="0"/>
                        </a:spcBef>
                        <a:spcAft>
                          <a:spcPts val="0"/>
                        </a:spcAft>
                      </a:pPr>
                      <a:r>
                        <a:rPr lang="en-US" sz="1500" dirty="0">
                          <a:effectLst/>
                        </a:rPr>
                        <a:t>New user can access the application as a guest and is able to add just the required details to complete checkout without logging in or registering in the application.  </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49979" marR="49979" marT="11189" marB="0"/>
                </a:tc>
                <a:extLst>
                  <a:ext uri="{0D108BD9-81ED-4DB2-BD59-A6C34878D82A}">
                    <a16:rowId xmlns:a16="http://schemas.microsoft.com/office/drawing/2014/main" val="1715275460"/>
                  </a:ext>
                </a:extLst>
              </a:tr>
            </a:tbl>
          </a:graphicData>
        </a:graphic>
      </p:graphicFrame>
    </p:spTree>
    <p:extLst>
      <p:ext uri="{BB962C8B-B14F-4D97-AF65-F5344CB8AC3E}">
        <p14:creationId xmlns:p14="http://schemas.microsoft.com/office/powerpoint/2010/main" val="3577811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3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3" name="Oval 3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7" name="Picture 3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9" name="Rectangle 3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1" name="Rectangle 40">
            <a:extLst>
              <a:ext uri="{FF2B5EF4-FFF2-40B4-BE49-F238E27FC236}">
                <a16:creationId xmlns:a16="http://schemas.microsoft.com/office/drawing/2014/main" id="{4309F268-A45B-4517-B03F-2774BAEFF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452B9F11-C77F-B196-35BA-BC5E36CD2EF1}"/>
              </a:ext>
            </a:extLst>
          </p:cNvPr>
          <p:cNvSpPr>
            <a:spLocks noChangeArrowheads="1"/>
          </p:cNvSpPr>
          <p:nvPr/>
        </p:nvSpPr>
        <p:spPr bwMode="auto">
          <a:xfrm>
            <a:off x="2614613" y="2052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Table 5">
            <a:extLst>
              <a:ext uri="{FF2B5EF4-FFF2-40B4-BE49-F238E27FC236}">
                <a16:creationId xmlns:a16="http://schemas.microsoft.com/office/drawing/2014/main" id="{0019FD8E-F5FB-1306-3628-FC89EC227C51}"/>
              </a:ext>
            </a:extLst>
          </p:cNvPr>
          <p:cNvGraphicFramePr>
            <a:graphicFrameLocks noGrp="1"/>
          </p:cNvGraphicFramePr>
          <p:nvPr>
            <p:extLst>
              <p:ext uri="{D42A27DB-BD31-4B8C-83A1-F6EECF244321}">
                <p14:modId xmlns:p14="http://schemas.microsoft.com/office/powerpoint/2010/main" val="590385180"/>
              </p:ext>
            </p:extLst>
          </p:nvPr>
        </p:nvGraphicFramePr>
        <p:xfrm>
          <a:off x="923646" y="643467"/>
          <a:ext cx="10344709" cy="5571070"/>
        </p:xfrm>
        <a:graphic>
          <a:graphicData uri="http://schemas.openxmlformats.org/drawingml/2006/table">
            <a:tbl>
              <a:tblPr firstRow="1" bandRow="1"/>
              <a:tblGrid>
                <a:gridCol w="2120535">
                  <a:extLst>
                    <a:ext uri="{9D8B030D-6E8A-4147-A177-3AD203B41FA5}">
                      <a16:colId xmlns:a16="http://schemas.microsoft.com/office/drawing/2014/main" val="2054424478"/>
                    </a:ext>
                  </a:extLst>
                </a:gridCol>
                <a:gridCol w="8224174">
                  <a:extLst>
                    <a:ext uri="{9D8B030D-6E8A-4147-A177-3AD203B41FA5}">
                      <a16:colId xmlns:a16="http://schemas.microsoft.com/office/drawing/2014/main" val="955484090"/>
                    </a:ext>
                  </a:extLst>
                </a:gridCol>
              </a:tblGrid>
              <a:tr h="511785">
                <a:tc>
                  <a:txBody>
                    <a:bodyPr/>
                    <a:lstStyle/>
                    <a:p>
                      <a:pPr marL="0" marR="0" algn="l" fontAlgn="t">
                        <a:spcBef>
                          <a:spcPts val="0"/>
                        </a:spcBef>
                        <a:spcAft>
                          <a:spcPts val="0"/>
                        </a:spcAft>
                      </a:pPr>
                      <a:r>
                        <a:rPr lang="en-US" sz="15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Use case 6</a:t>
                      </a:r>
                      <a:endParaRPr lang="en-US" sz="2300" b="0" i="0" u="none" strike="noStrike">
                        <a:effectLst/>
                        <a:latin typeface="Arial" panose="020B0604020202020204" pitchFamily="34" charset="0"/>
                      </a:endParaRPr>
                    </a:p>
                  </a:txBody>
                  <a:tcPr marL="67578" marR="67578" marT="33790" marB="3379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01513"/>
                    </a:solidFill>
                  </a:tcPr>
                </a:tc>
                <a:tc>
                  <a:txBody>
                    <a:bodyPr/>
                    <a:lstStyle/>
                    <a:p>
                      <a:pPr marL="0" marR="0" algn="l" fontAlgn="t">
                        <a:spcBef>
                          <a:spcPts val="0"/>
                        </a:spcBef>
                        <a:spcAft>
                          <a:spcPts val="0"/>
                        </a:spcAft>
                      </a:pPr>
                      <a:r>
                        <a:rPr lang="en-US" sz="15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User is able to combine checkout and place a single order of multiple carts or place a separate order w.r.t retailer cart</a:t>
                      </a:r>
                      <a:endParaRPr lang="en-US" sz="2300" b="0" i="0" u="none" strike="noStrike">
                        <a:effectLst/>
                        <a:latin typeface="Arial" panose="020B0604020202020204" pitchFamily="34" charset="0"/>
                      </a:endParaRPr>
                    </a:p>
                  </a:txBody>
                  <a:tcPr marL="53902" marR="53902" marT="12068"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01513"/>
                    </a:solidFill>
                  </a:tcPr>
                </a:tc>
                <a:extLst>
                  <a:ext uri="{0D108BD9-81ED-4DB2-BD59-A6C34878D82A}">
                    <a16:rowId xmlns:a16="http://schemas.microsoft.com/office/drawing/2014/main" val="4053850479"/>
                  </a:ext>
                </a:extLst>
              </a:tr>
              <a:tr h="338553">
                <a:tc>
                  <a:txBody>
                    <a:bodyPr/>
                    <a:lstStyle/>
                    <a:p>
                      <a:pPr marL="0" marR="0" algn="l" fontAlgn="t">
                        <a:spcBef>
                          <a:spcPts val="0"/>
                        </a:spcBef>
                        <a:spcAft>
                          <a:spcPts val="0"/>
                        </a:spcAft>
                      </a:pPr>
                      <a:r>
                        <a:rPr lang="en-US" sz="15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Actor </a:t>
                      </a:r>
                      <a:endParaRPr lang="en-US" sz="2300" b="0" i="0" u="none" strike="noStrike">
                        <a:effectLst/>
                        <a:latin typeface="Arial" panose="020B0604020202020204" pitchFamily="34" charset="0"/>
                      </a:endParaRPr>
                    </a:p>
                  </a:txBody>
                  <a:tcPr marL="67578" marR="67578" marT="33790" marB="3379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CCCC"/>
                    </a:solidFill>
                  </a:tcPr>
                </a:tc>
                <a:tc>
                  <a:txBody>
                    <a:bodyPr/>
                    <a:lstStyle/>
                    <a:p>
                      <a:pPr marL="0" marR="0" algn="l" fontAlgn="t">
                        <a:spcBef>
                          <a:spcPts val="0"/>
                        </a:spcBef>
                        <a:spcAft>
                          <a:spcPts val="0"/>
                        </a:spcAft>
                      </a:pPr>
                      <a:r>
                        <a:rPr lang="en-US" sz="15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User </a:t>
                      </a:r>
                      <a:endParaRPr lang="en-US" sz="2300" b="0" i="0" u="none" strike="noStrike">
                        <a:effectLst/>
                        <a:latin typeface="Arial" panose="020B0604020202020204" pitchFamily="34" charset="0"/>
                      </a:endParaRPr>
                    </a:p>
                  </a:txBody>
                  <a:tcPr marL="67578" marR="67578" marT="33790" marB="3379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CCCC"/>
                    </a:solidFill>
                  </a:tcPr>
                </a:tc>
                <a:extLst>
                  <a:ext uri="{0D108BD9-81ED-4DB2-BD59-A6C34878D82A}">
                    <a16:rowId xmlns:a16="http://schemas.microsoft.com/office/drawing/2014/main" val="3918161926"/>
                  </a:ext>
                </a:extLst>
              </a:tr>
              <a:tr h="338553">
                <a:tc>
                  <a:txBody>
                    <a:bodyPr/>
                    <a:lstStyle/>
                    <a:p>
                      <a:pPr marL="0" marR="0" algn="l" fontAlgn="t">
                        <a:spcBef>
                          <a:spcPts val="0"/>
                        </a:spcBef>
                        <a:spcAft>
                          <a:spcPts val="0"/>
                        </a:spcAft>
                      </a:pPr>
                      <a:r>
                        <a:rPr lang="en-US" sz="15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Stakeholder </a:t>
                      </a:r>
                      <a:endParaRPr lang="en-US" sz="2300" b="0" i="0" u="none" strike="noStrike">
                        <a:effectLst/>
                        <a:latin typeface="Arial" panose="020B0604020202020204" pitchFamily="34" charset="0"/>
                      </a:endParaRPr>
                    </a:p>
                  </a:txBody>
                  <a:tcPr marL="67578" marR="67578" marT="33790" marB="3379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E7E7"/>
                    </a:solidFill>
                  </a:tcPr>
                </a:tc>
                <a:tc>
                  <a:txBody>
                    <a:bodyPr/>
                    <a:lstStyle/>
                    <a:p>
                      <a:pPr marL="0" marR="0" algn="l" fontAlgn="t">
                        <a:spcBef>
                          <a:spcPts val="0"/>
                        </a:spcBef>
                        <a:spcAft>
                          <a:spcPts val="0"/>
                        </a:spcAft>
                      </a:pPr>
                      <a:r>
                        <a:rPr lang="en-US" sz="15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GetEasy </a:t>
                      </a:r>
                      <a:endParaRPr lang="en-US" sz="2300" b="0" i="0" u="none" strike="noStrike">
                        <a:effectLst/>
                        <a:latin typeface="Arial" panose="020B0604020202020204" pitchFamily="34" charset="0"/>
                      </a:endParaRPr>
                    </a:p>
                  </a:txBody>
                  <a:tcPr marL="67578" marR="67578" marT="33790" marB="3379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E7E7"/>
                    </a:solidFill>
                  </a:tcPr>
                </a:tc>
                <a:extLst>
                  <a:ext uri="{0D108BD9-81ED-4DB2-BD59-A6C34878D82A}">
                    <a16:rowId xmlns:a16="http://schemas.microsoft.com/office/drawing/2014/main" val="2573875625"/>
                  </a:ext>
                </a:extLst>
              </a:tr>
              <a:tr h="1655504">
                <a:tc>
                  <a:txBody>
                    <a:bodyPr/>
                    <a:lstStyle/>
                    <a:p>
                      <a:pPr marL="0" marR="0" algn="l" fontAlgn="t">
                        <a:spcBef>
                          <a:spcPts val="0"/>
                        </a:spcBef>
                        <a:spcAft>
                          <a:spcPts val="0"/>
                        </a:spcAft>
                      </a:pPr>
                      <a:r>
                        <a:rPr lang="en-US" sz="15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Basic Flow </a:t>
                      </a:r>
                      <a:endParaRPr lang="en-US" sz="2300" b="0" i="0" u="none" strike="noStrike">
                        <a:effectLst/>
                        <a:latin typeface="Arial" panose="020B0604020202020204" pitchFamily="34" charset="0"/>
                      </a:endParaRPr>
                    </a:p>
                  </a:txBody>
                  <a:tcPr marL="67578" marR="67578" marT="33790" marB="3379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CCCC"/>
                    </a:solidFill>
                  </a:tcPr>
                </a:tc>
                <a:tc>
                  <a:txBody>
                    <a:bodyPr/>
                    <a:lstStyle/>
                    <a:p>
                      <a:pPr marL="0" marR="0" algn="l" fontAlgn="t">
                        <a:spcBef>
                          <a:spcPts val="0"/>
                        </a:spcBef>
                        <a:spcAft>
                          <a:spcPts val="0"/>
                        </a:spcAft>
                      </a:pPr>
                      <a:r>
                        <a:rPr lang="en-US" sz="15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1.User logs in with valid username and password. </a:t>
                      </a:r>
                      <a:endParaRPr lang="en-US" sz="2300" b="0" i="0" u="none" strike="noStrike">
                        <a:effectLst/>
                        <a:latin typeface="Arial" panose="020B0604020202020204" pitchFamily="34" charset="0"/>
                      </a:endParaRPr>
                    </a:p>
                    <a:p>
                      <a:pPr marL="0" marR="0" algn="l" fontAlgn="t">
                        <a:spcBef>
                          <a:spcPts val="0"/>
                        </a:spcBef>
                        <a:spcAft>
                          <a:spcPts val="0"/>
                        </a:spcAft>
                      </a:pPr>
                      <a:r>
                        <a:rPr lang="en-US" sz="15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2.User selects multiple retailers from where they want their order and adds items to their respective carts. </a:t>
                      </a:r>
                      <a:endParaRPr lang="en-US" sz="2300" b="0" i="0" u="none" strike="noStrike">
                        <a:effectLst/>
                        <a:latin typeface="Arial" panose="020B0604020202020204" pitchFamily="34" charset="0"/>
                      </a:endParaRPr>
                    </a:p>
                    <a:p>
                      <a:pPr marL="0" marR="0" algn="l" fontAlgn="t">
                        <a:spcBef>
                          <a:spcPts val="0"/>
                        </a:spcBef>
                        <a:spcAft>
                          <a:spcPts val="0"/>
                        </a:spcAft>
                      </a:pPr>
                      <a:r>
                        <a:rPr lang="en-US" sz="15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3.User is able to see the combined number of items they have added on the corner of the screen</a:t>
                      </a:r>
                      <a:endParaRPr lang="en-US" sz="2300" b="0" i="0" u="none" strike="noStrike">
                        <a:effectLst/>
                        <a:latin typeface="Arial" panose="020B0604020202020204" pitchFamily="34" charset="0"/>
                      </a:endParaRPr>
                    </a:p>
                    <a:p>
                      <a:pPr marL="0" marR="0" algn="l" fontAlgn="t">
                        <a:spcBef>
                          <a:spcPts val="0"/>
                        </a:spcBef>
                        <a:spcAft>
                          <a:spcPts val="0"/>
                        </a:spcAft>
                      </a:pPr>
                      <a:r>
                        <a:rPr lang="en-US" sz="15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4.User clicks on the cart and is able to see the cart of every retailer separately listed.</a:t>
                      </a:r>
                      <a:endParaRPr lang="en-US" sz="2300" b="0" i="0" u="none" strike="noStrike">
                        <a:effectLst/>
                        <a:latin typeface="Arial" panose="020B0604020202020204" pitchFamily="34" charset="0"/>
                      </a:endParaRPr>
                    </a:p>
                    <a:p>
                      <a:pPr marL="0" marR="0" algn="l" fontAlgn="t">
                        <a:spcBef>
                          <a:spcPts val="0"/>
                        </a:spcBef>
                        <a:spcAft>
                          <a:spcPts val="0"/>
                        </a:spcAft>
                      </a:pPr>
                      <a:r>
                        <a:rPr lang="en-US" sz="15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5.User is given options to “Continue Shopping” across each retailer cart.</a:t>
                      </a:r>
                      <a:endParaRPr lang="en-US" sz="2300" b="0" i="0" u="none" strike="noStrike">
                        <a:effectLst/>
                        <a:latin typeface="Arial" panose="020B0604020202020204" pitchFamily="34" charset="0"/>
                      </a:endParaRPr>
                    </a:p>
                    <a:p>
                      <a:pPr marL="0" marR="0" algn="l" fontAlgn="t">
                        <a:spcBef>
                          <a:spcPts val="0"/>
                        </a:spcBef>
                        <a:spcAft>
                          <a:spcPts val="0"/>
                        </a:spcAft>
                      </a:pPr>
                      <a:r>
                        <a:rPr lang="en-US" sz="15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6.User places an order with each retailer separately.</a:t>
                      </a:r>
                      <a:endParaRPr lang="en-US" sz="2300" b="0" i="0" u="none" strike="noStrike">
                        <a:effectLst/>
                        <a:latin typeface="Arial" panose="020B0604020202020204" pitchFamily="34" charset="0"/>
                      </a:endParaRPr>
                    </a:p>
                  </a:txBody>
                  <a:tcPr marL="53902" marR="53902" marT="12068"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CCCC"/>
                    </a:solidFill>
                  </a:tcPr>
                </a:tc>
                <a:extLst>
                  <a:ext uri="{0D108BD9-81ED-4DB2-BD59-A6C34878D82A}">
                    <a16:rowId xmlns:a16="http://schemas.microsoft.com/office/drawing/2014/main" val="2855220128"/>
                  </a:ext>
                </a:extLst>
              </a:tr>
              <a:tr h="338553">
                <a:tc>
                  <a:txBody>
                    <a:bodyPr/>
                    <a:lstStyle/>
                    <a:p>
                      <a:pPr marL="0" marR="0" algn="l" fontAlgn="t">
                        <a:spcBef>
                          <a:spcPts val="0"/>
                        </a:spcBef>
                        <a:spcAft>
                          <a:spcPts val="0"/>
                        </a:spcAft>
                      </a:pPr>
                      <a:r>
                        <a:rPr lang="en-US" sz="15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Termination outcome </a:t>
                      </a:r>
                      <a:endParaRPr lang="en-US" sz="2300" b="0" i="0" u="none" strike="noStrike">
                        <a:effectLst/>
                        <a:latin typeface="Arial" panose="020B0604020202020204" pitchFamily="34" charset="0"/>
                      </a:endParaRPr>
                    </a:p>
                  </a:txBody>
                  <a:tcPr marL="67578" marR="67578" marT="33790" marB="3379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E7E7"/>
                    </a:solidFill>
                  </a:tcPr>
                </a:tc>
                <a:tc>
                  <a:txBody>
                    <a:bodyPr/>
                    <a:lstStyle/>
                    <a:p>
                      <a:pPr marL="0" marR="0" algn="l" fontAlgn="t">
                        <a:spcBef>
                          <a:spcPts val="0"/>
                        </a:spcBef>
                        <a:spcAft>
                          <a:spcPts val="0"/>
                        </a:spcAft>
                      </a:pPr>
                      <a:r>
                        <a:rPr lang="en-US" sz="15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User is able to shop from multiple retailers by completely checkout separately from each retailer cart. </a:t>
                      </a:r>
                      <a:endParaRPr lang="en-US" sz="2300" b="0" i="0" u="none" strike="noStrike">
                        <a:effectLst/>
                        <a:latin typeface="Arial" panose="020B0604020202020204" pitchFamily="34" charset="0"/>
                      </a:endParaRPr>
                    </a:p>
                  </a:txBody>
                  <a:tcPr marL="53902" marR="53902" marT="12068"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E7E7"/>
                    </a:solidFill>
                  </a:tcPr>
                </a:tc>
                <a:extLst>
                  <a:ext uri="{0D108BD9-81ED-4DB2-BD59-A6C34878D82A}">
                    <a16:rowId xmlns:a16="http://schemas.microsoft.com/office/drawing/2014/main" val="2321571740"/>
                  </a:ext>
                </a:extLst>
              </a:tr>
              <a:tr h="1482272">
                <a:tc>
                  <a:txBody>
                    <a:bodyPr/>
                    <a:lstStyle/>
                    <a:p>
                      <a:pPr marL="0" marR="0" algn="l" fontAlgn="t">
                        <a:spcBef>
                          <a:spcPts val="0"/>
                        </a:spcBef>
                        <a:spcAft>
                          <a:spcPts val="0"/>
                        </a:spcAft>
                      </a:pPr>
                      <a:r>
                        <a:rPr lang="en-US" sz="15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Alternative Flow 1  </a:t>
                      </a:r>
                      <a:endParaRPr lang="en-US" sz="2300" b="0" i="0" u="none" strike="noStrike">
                        <a:effectLst/>
                        <a:latin typeface="Arial" panose="020B0604020202020204" pitchFamily="34" charset="0"/>
                      </a:endParaRPr>
                    </a:p>
                  </a:txBody>
                  <a:tcPr marL="67578" marR="67578" marT="33790" marB="3379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CCCC"/>
                    </a:solidFill>
                  </a:tcPr>
                </a:tc>
                <a:tc>
                  <a:txBody>
                    <a:bodyPr/>
                    <a:lstStyle/>
                    <a:p>
                      <a:pPr marL="0" marR="0" algn="l" fontAlgn="t">
                        <a:spcBef>
                          <a:spcPts val="0"/>
                        </a:spcBef>
                        <a:spcAft>
                          <a:spcPts val="0"/>
                        </a:spcAft>
                      </a:pPr>
                      <a:r>
                        <a:rPr lang="en-US" sz="15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1.User logs in with valid username and password. </a:t>
                      </a:r>
                      <a:endParaRPr lang="en-US" sz="2300" b="0" i="0" u="none" strike="noStrike">
                        <a:effectLst/>
                        <a:latin typeface="Arial" panose="020B0604020202020204" pitchFamily="34" charset="0"/>
                      </a:endParaRPr>
                    </a:p>
                    <a:p>
                      <a:pPr marL="0" marR="0" algn="l" fontAlgn="t">
                        <a:spcBef>
                          <a:spcPts val="0"/>
                        </a:spcBef>
                        <a:spcAft>
                          <a:spcPts val="0"/>
                        </a:spcAft>
                      </a:pPr>
                      <a:r>
                        <a:rPr lang="en-US" sz="15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2.User selects multiple retailers from where they want their order and adds items to their respective carts. </a:t>
                      </a:r>
                      <a:endParaRPr lang="en-US" sz="2300" b="0" i="0" u="none" strike="noStrike">
                        <a:effectLst/>
                        <a:latin typeface="Arial" panose="020B0604020202020204" pitchFamily="34" charset="0"/>
                      </a:endParaRPr>
                    </a:p>
                    <a:p>
                      <a:pPr marL="0" marR="0" algn="l" fontAlgn="t">
                        <a:spcBef>
                          <a:spcPts val="0"/>
                        </a:spcBef>
                        <a:spcAft>
                          <a:spcPts val="0"/>
                        </a:spcAft>
                      </a:pPr>
                      <a:r>
                        <a:rPr lang="en-US" sz="15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3.User is able to see the combined number of items they have added on the corner of the screen</a:t>
                      </a:r>
                      <a:endParaRPr lang="en-US" sz="2300" b="0" i="0" u="none" strike="noStrike">
                        <a:effectLst/>
                        <a:latin typeface="Arial" panose="020B0604020202020204" pitchFamily="34" charset="0"/>
                      </a:endParaRPr>
                    </a:p>
                    <a:p>
                      <a:pPr marL="0" marR="0" algn="l" fontAlgn="t">
                        <a:spcBef>
                          <a:spcPts val="0"/>
                        </a:spcBef>
                        <a:spcAft>
                          <a:spcPts val="0"/>
                        </a:spcAft>
                      </a:pPr>
                      <a:r>
                        <a:rPr lang="en-US" sz="15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4.User clicks on the cart and is able to view all the separate retailer carts listed.</a:t>
                      </a:r>
                      <a:endParaRPr lang="en-US" sz="2300" b="0" i="0" u="none" strike="noStrike">
                        <a:effectLst/>
                        <a:latin typeface="Arial" panose="020B0604020202020204" pitchFamily="34" charset="0"/>
                      </a:endParaRPr>
                    </a:p>
                    <a:p>
                      <a:pPr marL="0" marR="0" algn="l" fontAlgn="t">
                        <a:spcBef>
                          <a:spcPts val="0"/>
                        </a:spcBef>
                        <a:spcAft>
                          <a:spcPts val="0"/>
                        </a:spcAft>
                      </a:pPr>
                      <a:r>
                        <a:rPr lang="en-US" sz="15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5.User is able to select the required carts and complete checkout.</a:t>
                      </a:r>
                      <a:endParaRPr lang="en-US" sz="2300" b="0" i="0" u="none" strike="noStrike">
                        <a:effectLst/>
                        <a:latin typeface="Arial" panose="020B0604020202020204" pitchFamily="34" charset="0"/>
                      </a:endParaRPr>
                    </a:p>
                  </a:txBody>
                  <a:tcPr marL="67578" marR="67578" marT="33790" marB="3379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CCCC"/>
                    </a:solidFill>
                  </a:tcPr>
                </a:tc>
                <a:extLst>
                  <a:ext uri="{0D108BD9-81ED-4DB2-BD59-A6C34878D82A}">
                    <a16:rowId xmlns:a16="http://schemas.microsoft.com/office/drawing/2014/main" val="303562458"/>
                  </a:ext>
                </a:extLst>
              </a:tr>
              <a:tr h="567297">
                <a:tc>
                  <a:txBody>
                    <a:bodyPr/>
                    <a:lstStyle/>
                    <a:p>
                      <a:pPr marL="0" marR="0" algn="l" fontAlgn="t">
                        <a:spcBef>
                          <a:spcPts val="0"/>
                        </a:spcBef>
                        <a:spcAft>
                          <a:spcPts val="0"/>
                        </a:spcAft>
                      </a:pPr>
                      <a:r>
                        <a:rPr lang="en-US" sz="15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Alternative Flow 1 (with improvements)</a:t>
                      </a:r>
                      <a:endParaRPr lang="en-US" sz="2300" b="0" i="0" u="none" strike="noStrike">
                        <a:effectLst/>
                        <a:latin typeface="Arial" panose="020B0604020202020204" pitchFamily="34" charset="0"/>
                      </a:endParaRPr>
                    </a:p>
                  </a:txBody>
                  <a:tcPr marL="67578" marR="67578" marT="33790" marB="3379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CCCC"/>
                    </a:solidFill>
                  </a:tcPr>
                </a:tc>
                <a:tc>
                  <a:txBody>
                    <a:bodyPr/>
                    <a:lstStyle/>
                    <a:p>
                      <a:pPr marL="0" marR="0" algn="l" fontAlgn="t">
                        <a:spcBef>
                          <a:spcPts val="0"/>
                        </a:spcBef>
                        <a:spcAft>
                          <a:spcPts val="0"/>
                        </a:spcAft>
                      </a:pPr>
                      <a:r>
                        <a:rPr lang="en-US" sz="15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User is able to view their cart of added items from each retailer by going to the respective retailer cart. User can also view the added items as a dropdown from each cart at checkout.</a:t>
                      </a:r>
                      <a:endParaRPr lang="en-US" sz="2300" b="0" i="0" u="none" strike="noStrike">
                        <a:effectLst/>
                        <a:latin typeface="Arial" panose="020B0604020202020204" pitchFamily="34" charset="0"/>
                      </a:endParaRPr>
                    </a:p>
                  </a:txBody>
                  <a:tcPr marL="53902" marR="53902" marT="12068"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CCCC"/>
                    </a:solidFill>
                  </a:tcPr>
                </a:tc>
                <a:extLst>
                  <a:ext uri="{0D108BD9-81ED-4DB2-BD59-A6C34878D82A}">
                    <a16:rowId xmlns:a16="http://schemas.microsoft.com/office/drawing/2014/main" val="1223387628"/>
                  </a:ext>
                </a:extLst>
              </a:tr>
              <a:tr h="338553">
                <a:tc>
                  <a:txBody>
                    <a:bodyPr/>
                    <a:lstStyle/>
                    <a:p>
                      <a:pPr marL="0" marR="0" algn="l" fontAlgn="t">
                        <a:spcBef>
                          <a:spcPts val="0"/>
                        </a:spcBef>
                        <a:spcAft>
                          <a:spcPts val="0"/>
                        </a:spcAft>
                      </a:pPr>
                      <a:r>
                        <a:rPr lang="en-US" sz="15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Termination outcome</a:t>
                      </a:r>
                      <a:endParaRPr lang="en-US" sz="2300" b="0" i="0" u="none" strike="noStrike">
                        <a:effectLst/>
                        <a:latin typeface="Arial" panose="020B0604020202020204" pitchFamily="34" charset="0"/>
                      </a:endParaRPr>
                    </a:p>
                  </a:txBody>
                  <a:tcPr marL="67578" marR="67578" marT="33790" marB="3379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E7E7"/>
                    </a:solidFill>
                  </a:tcPr>
                </a:tc>
                <a:tc>
                  <a:txBody>
                    <a:bodyPr/>
                    <a:lstStyle/>
                    <a:p>
                      <a:pPr marL="0" marR="0" algn="l" fontAlgn="t">
                        <a:spcBef>
                          <a:spcPts val="0"/>
                        </a:spcBef>
                        <a:spcAft>
                          <a:spcPts val="0"/>
                        </a:spcAft>
                      </a:pPr>
                      <a:r>
                        <a:rPr lang="en-US" sz="15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User is able to do a combined checkout of multiple carts from different retailers.</a:t>
                      </a:r>
                      <a:endParaRPr lang="en-US" sz="2300" b="0" i="0" u="none" strike="noStrike">
                        <a:effectLst/>
                        <a:latin typeface="Arial" panose="020B0604020202020204" pitchFamily="34" charset="0"/>
                      </a:endParaRPr>
                    </a:p>
                  </a:txBody>
                  <a:tcPr marL="53902" marR="53902" marT="12068"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E7E7"/>
                    </a:solidFill>
                  </a:tcPr>
                </a:tc>
                <a:extLst>
                  <a:ext uri="{0D108BD9-81ED-4DB2-BD59-A6C34878D82A}">
                    <a16:rowId xmlns:a16="http://schemas.microsoft.com/office/drawing/2014/main" val="4126270811"/>
                  </a:ext>
                </a:extLst>
              </a:tr>
            </a:tbl>
          </a:graphicData>
        </a:graphic>
      </p:graphicFrame>
    </p:spTree>
    <p:extLst>
      <p:ext uri="{BB962C8B-B14F-4D97-AF65-F5344CB8AC3E}">
        <p14:creationId xmlns:p14="http://schemas.microsoft.com/office/powerpoint/2010/main" val="3915231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1" name="Picture 4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3" name="Oval 4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5" name="Picture 4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7" name="Picture 4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9" name="Rectangle 4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51" name="Rectangle 50">
            <a:extLst>
              <a:ext uri="{FF2B5EF4-FFF2-40B4-BE49-F238E27FC236}">
                <a16:creationId xmlns:a16="http://schemas.microsoft.com/office/drawing/2014/main" id="{4309F268-A45B-4517-B03F-2774BAEFF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0DB6072D-C506-C1FE-C787-B7221EF1492E}"/>
              </a:ext>
            </a:extLst>
          </p:cNvPr>
          <p:cNvSpPr>
            <a:spLocks noChangeArrowheads="1"/>
          </p:cNvSpPr>
          <p:nvPr/>
        </p:nvSpPr>
        <p:spPr bwMode="auto">
          <a:xfrm>
            <a:off x="1757363" y="26098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Table 5">
            <a:extLst>
              <a:ext uri="{FF2B5EF4-FFF2-40B4-BE49-F238E27FC236}">
                <a16:creationId xmlns:a16="http://schemas.microsoft.com/office/drawing/2014/main" id="{366BC7AC-1C8F-D019-97C2-9F2C8DD1B072}"/>
              </a:ext>
            </a:extLst>
          </p:cNvPr>
          <p:cNvGraphicFramePr>
            <a:graphicFrameLocks noGrp="1"/>
          </p:cNvGraphicFramePr>
          <p:nvPr>
            <p:extLst>
              <p:ext uri="{D42A27DB-BD31-4B8C-83A1-F6EECF244321}">
                <p14:modId xmlns:p14="http://schemas.microsoft.com/office/powerpoint/2010/main" val="3413330780"/>
              </p:ext>
            </p:extLst>
          </p:nvPr>
        </p:nvGraphicFramePr>
        <p:xfrm>
          <a:off x="643467" y="1122610"/>
          <a:ext cx="10905066" cy="4612780"/>
        </p:xfrm>
        <a:graphic>
          <a:graphicData uri="http://schemas.openxmlformats.org/drawingml/2006/table">
            <a:tbl>
              <a:tblPr firstRow="1" bandRow="1"/>
              <a:tblGrid>
                <a:gridCol w="1508649">
                  <a:extLst>
                    <a:ext uri="{9D8B030D-6E8A-4147-A177-3AD203B41FA5}">
                      <a16:colId xmlns:a16="http://schemas.microsoft.com/office/drawing/2014/main" val="2576628360"/>
                    </a:ext>
                  </a:extLst>
                </a:gridCol>
                <a:gridCol w="9396417">
                  <a:extLst>
                    <a:ext uri="{9D8B030D-6E8A-4147-A177-3AD203B41FA5}">
                      <a16:colId xmlns:a16="http://schemas.microsoft.com/office/drawing/2014/main" val="1154197575"/>
                    </a:ext>
                  </a:extLst>
                </a:gridCol>
              </a:tblGrid>
              <a:tr h="371814">
                <a:tc>
                  <a:txBody>
                    <a:bodyPr/>
                    <a:lstStyle/>
                    <a:p>
                      <a:pPr marL="0" marR="0" algn="l" fontAlgn="t">
                        <a:spcBef>
                          <a:spcPts val="0"/>
                        </a:spcBef>
                        <a:spcAft>
                          <a:spcPts val="0"/>
                        </a:spcAft>
                      </a:pPr>
                      <a:r>
                        <a:rPr lang="en-US" sz="17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Use case 7</a:t>
                      </a:r>
                      <a:endParaRPr lang="en-US" sz="2600" b="0" i="0" u="none" strike="noStrike">
                        <a:effectLst/>
                        <a:latin typeface="Arial" panose="020B0604020202020204" pitchFamily="34" charset="0"/>
                      </a:endParaRPr>
                    </a:p>
                  </a:txBody>
                  <a:tcPr marL="76158" marR="76158" marT="38079" marB="3807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01513"/>
                    </a:solidFill>
                  </a:tcPr>
                </a:tc>
                <a:tc>
                  <a:txBody>
                    <a:bodyPr/>
                    <a:lstStyle/>
                    <a:p>
                      <a:pPr marL="0" marR="0" algn="l" fontAlgn="t">
                        <a:spcBef>
                          <a:spcPts val="0"/>
                        </a:spcBef>
                        <a:spcAft>
                          <a:spcPts val="0"/>
                        </a:spcAft>
                      </a:pPr>
                      <a:r>
                        <a:rPr lang="en-US" sz="17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User is able to securely sign in from a new device through SSO or OTP approval</a:t>
                      </a:r>
                      <a:endParaRPr lang="en-US" sz="2600" b="0" i="0" u="none" strike="noStrike">
                        <a:effectLst/>
                        <a:latin typeface="Arial" panose="020B0604020202020204" pitchFamily="34" charset="0"/>
                      </a:endParaRPr>
                    </a:p>
                  </a:txBody>
                  <a:tcPr marL="60745" marR="60745" marT="1360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01513"/>
                    </a:solidFill>
                  </a:tcPr>
                </a:tc>
                <a:extLst>
                  <a:ext uri="{0D108BD9-81ED-4DB2-BD59-A6C34878D82A}">
                    <a16:rowId xmlns:a16="http://schemas.microsoft.com/office/drawing/2014/main" val="342332283"/>
                  </a:ext>
                </a:extLst>
              </a:tr>
              <a:tr h="371814">
                <a:tc>
                  <a:txBody>
                    <a:bodyPr/>
                    <a:lstStyle/>
                    <a:p>
                      <a:pPr marL="0" marR="0" algn="l" fontAlgn="t">
                        <a:spcBef>
                          <a:spcPts val="0"/>
                        </a:spcBef>
                        <a:spcAft>
                          <a:spcPts val="0"/>
                        </a:spcAft>
                      </a:pPr>
                      <a:r>
                        <a:rPr lang="en-US" sz="1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Actor </a:t>
                      </a:r>
                      <a:endParaRPr lang="en-US" sz="2600" b="0" i="0" u="none" strike="noStrike">
                        <a:effectLst/>
                        <a:latin typeface="Arial" panose="020B0604020202020204" pitchFamily="34" charset="0"/>
                      </a:endParaRPr>
                    </a:p>
                  </a:txBody>
                  <a:tcPr marL="76158" marR="76158" marT="38079" marB="3807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CCCC"/>
                    </a:solidFill>
                  </a:tcPr>
                </a:tc>
                <a:tc>
                  <a:txBody>
                    <a:bodyPr/>
                    <a:lstStyle/>
                    <a:p>
                      <a:pPr marL="0" marR="0" algn="l" fontAlgn="t">
                        <a:spcBef>
                          <a:spcPts val="0"/>
                        </a:spcBef>
                        <a:spcAft>
                          <a:spcPts val="0"/>
                        </a:spcAft>
                      </a:pPr>
                      <a:r>
                        <a:rPr lang="en-US" sz="1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User </a:t>
                      </a:r>
                      <a:endParaRPr lang="en-US" sz="2600" b="0" i="0" u="none" strike="noStrike">
                        <a:effectLst/>
                        <a:latin typeface="Arial" panose="020B0604020202020204" pitchFamily="34" charset="0"/>
                      </a:endParaRPr>
                    </a:p>
                  </a:txBody>
                  <a:tcPr marL="76158" marR="76158" marT="38079" marB="3807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CCCC"/>
                    </a:solidFill>
                  </a:tcPr>
                </a:tc>
                <a:extLst>
                  <a:ext uri="{0D108BD9-81ED-4DB2-BD59-A6C34878D82A}">
                    <a16:rowId xmlns:a16="http://schemas.microsoft.com/office/drawing/2014/main" val="397152278"/>
                  </a:ext>
                </a:extLst>
              </a:tr>
              <a:tr h="371814">
                <a:tc>
                  <a:txBody>
                    <a:bodyPr/>
                    <a:lstStyle/>
                    <a:p>
                      <a:pPr marL="0" marR="0" algn="l" fontAlgn="t">
                        <a:spcBef>
                          <a:spcPts val="0"/>
                        </a:spcBef>
                        <a:spcAft>
                          <a:spcPts val="0"/>
                        </a:spcAft>
                      </a:pPr>
                      <a:r>
                        <a:rPr lang="en-US" sz="1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Stakeholder </a:t>
                      </a:r>
                      <a:endParaRPr lang="en-US" sz="2600" b="0" i="0" u="none" strike="noStrike">
                        <a:effectLst/>
                        <a:latin typeface="Arial" panose="020B0604020202020204" pitchFamily="34" charset="0"/>
                      </a:endParaRPr>
                    </a:p>
                  </a:txBody>
                  <a:tcPr marL="76158" marR="76158" marT="38079" marB="3807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E7E7"/>
                    </a:solidFill>
                  </a:tcPr>
                </a:tc>
                <a:tc>
                  <a:txBody>
                    <a:bodyPr/>
                    <a:lstStyle/>
                    <a:p>
                      <a:pPr marL="0" marR="0" algn="l" fontAlgn="t">
                        <a:spcBef>
                          <a:spcPts val="0"/>
                        </a:spcBef>
                        <a:spcAft>
                          <a:spcPts val="0"/>
                        </a:spcAft>
                      </a:pPr>
                      <a:r>
                        <a:rPr lang="en-US" sz="1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GetEasy </a:t>
                      </a:r>
                      <a:endParaRPr lang="en-US" sz="2600" b="0" i="0" u="none" strike="noStrike">
                        <a:effectLst/>
                        <a:latin typeface="Arial" panose="020B0604020202020204" pitchFamily="34" charset="0"/>
                      </a:endParaRPr>
                    </a:p>
                  </a:txBody>
                  <a:tcPr marL="76158" marR="76158" marT="38079" marB="3807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E7E7"/>
                    </a:solidFill>
                  </a:tcPr>
                </a:tc>
                <a:extLst>
                  <a:ext uri="{0D108BD9-81ED-4DB2-BD59-A6C34878D82A}">
                    <a16:rowId xmlns:a16="http://schemas.microsoft.com/office/drawing/2014/main" val="2867650103"/>
                  </a:ext>
                </a:extLst>
              </a:tr>
              <a:tr h="827416">
                <a:tc>
                  <a:txBody>
                    <a:bodyPr/>
                    <a:lstStyle/>
                    <a:p>
                      <a:pPr marL="0" marR="0" algn="l" fontAlgn="t">
                        <a:spcBef>
                          <a:spcPts val="0"/>
                        </a:spcBef>
                        <a:spcAft>
                          <a:spcPts val="0"/>
                        </a:spcAft>
                      </a:pPr>
                      <a:r>
                        <a:rPr lang="en-US" sz="1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Basic Flow </a:t>
                      </a:r>
                      <a:endParaRPr lang="en-US" sz="2600" b="0" i="0" u="none" strike="noStrike">
                        <a:effectLst/>
                        <a:latin typeface="Arial" panose="020B0604020202020204" pitchFamily="34" charset="0"/>
                      </a:endParaRPr>
                    </a:p>
                  </a:txBody>
                  <a:tcPr marL="76158" marR="76158" marT="38079" marB="3807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CCCC"/>
                    </a:solidFill>
                  </a:tcPr>
                </a:tc>
                <a:tc>
                  <a:txBody>
                    <a:bodyPr/>
                    <a:lstStyle/>
                    <a:p>
                      <a:pPr marL="0" marR="0" algn="l" fontAlgn="t">
                        <a:spcBef>
                          <a:spcPts val="0"/>
                        </a:spcBef>
                        <a:spcAft>
                          <a:spcPts val="0"/>
                        </a:spcAft>
                      </a:pPr>
                      <a:r>
                        <a:rPr lang="en-US" sz="1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1.User opens the application from a new device </a:t>
                      </a:r>
                      <a:endParaRPr lang="en-US" sz="2600" b="0" i="0" u="none" strike="noStrike">
                        <a:effectLst/>
                        <a:latin typeface="Arial" panose="020B0604020202020204" pitchFamily="34" charset="0"/>
                      </a:endParaRPr>
                    </a:p>
                    <a:p>
                      <a:pPr marL="0" marR="0" algn="l" fontAlgn="t">
                        <a:spcBef>
                          <a:spcPts val="0"/>
                        </a:spcBef>
                        <a:spcAft>
                          <a:spcPts val="0"/>
                        </a:spcAft>
                      </a:pPr>
                      <a:r>
                        <a:rPr lang="en-US" sz="1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2.User navigates to the Login page and enters the username and password</a:t>
                      </a:r>
                      <a:endParaRPr lang="en-US" sz="2600" b="0" i="0" u="none" strike="noStrike">
                        <a:effectLst/>
                        <a:latin typeface="Arial" panose="020B0604020202020204" pitchFamily="34" charset="0"/>
                      </a:endParaRPr>
                    </a:p>
                    <a:p>
                      <a:pPr marL="0" marR="0" algn="l" fontAlgn="t">
                        <a:spcBef>
                          <a:spcPts val="0"/>
                        </a:spcBef>
                        <a:spcAft>
                          <a:spcPts val="0"/>
                        </a:spcAft>
                      </a:pPr>
                      <a:r>
                        <a:rPr lang="en-US" sz="1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3.User logs into the application and is able to view their homepage and respective information</a:t>
                      </a:r>
                      <a:endParaRPr lang="en-US" sz="2600" b="0" i="0" u="none" strike="noStrike">
                        <a:effectLst/>
                        <a:latin typeface="Arial" panose="020B0604020202020204" pitchFamily="34" charset="0"/>
                      </a:endParaRPr>
                    </a:p>
                  </a:txBody>
                  <a:tcPr marL="60745" marR="60745" marT="1360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CCCC"/>
                    </a:solidFill>
                  </a:tcPr>
                </a:tc>
                <a:extLst>
                  <a:ext uri="{0D108BD9-81ED-4DB2-BD59-A6C34878D82A}">
                    <a16:rowId xmlns:a16="http://schemas.microsoft.com/office/drawing/2014/main" val="3661372043"/>
                  </a:ext>
                </a:extLst>
              </a:tr>
              <a:tr h="630894">
                <a:tc>
                  <a:txBody>
                    <a:bodyPr/>
                    <a:lstStyle/>
                    <a:p>
                      <a:pPr marL="0" marR="0" algn="l" fontAlgn="t">
                        <a:spcBef>
                          <a:spcPts val="0"/>
                        </a:spcBef>
                        <a:spcAft>
                          <a:spcPts val="0"/>
                        </a:spcAft>
                      </a:pPr>
                      <a:r>
                        <a:rPr lang="en-US" sz="1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Termination outcome </a:t>
                      </a:r>
                      <a:endParaRPr lang="en-US" sz="2600" b="0" i="0" u="none" strike="noStrike">
                        <a:effectLst/>
                        <a:latin typeface="Arial" panose="020B0604020202020204" pitchFamily="34" charset="0"/>
                      </a:endParaRPr>
                    </a:p>
                  </a:txBody>
                  <a:tcPr marL="76158" marR="76158" marT="38079" marB="3807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E7E7"/>
                    </a:solidFill>
                  </a:tcPr>
                </a:tc>
                <a:tc>
                  <a:txBody>
                    <a:bodyPr/>
                    <a:lstStyle/>
                    <a:p>
                      <a:pPr marL="0" marR="0" algn="l" fontAlgn="t">
                        <a:spcBef>
                          <a:spcPts val="0"/>
                        </a:spcBef>
                        <a:spcAft>
                          <a:spcPts val="0"/>
                        </a:spcAft>
                      </a:pPr>
                      <a:r>
                        <a:rPr lang="en-US" sz="1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User is able to login to their application from a new device without having to do any SSO or OTP verification. </a:t>
                      </a:r>
                      <a:endParaRPr lang="en-US" sz="2600" b="0" i="0" u="none" strike="noStrike">
                        <a:effectLst/>
                        <a:latin typeface="Arial" panose="020B0604020202020204" pitchFamily="34" charset="0"/>
                      </a:endParaRPr>
                    </a:p>
                  </a:txBody>
                  <a:tcPr marL="60745" marR="60745" marT="1360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E7E7"/>
                    </a:solidFill>
                  </a:tcPr>
                </a:tc>
                <a:extLst>
                  <a:ext uri="{0D108BD9-81ED-4DB2-BD59-A6C34878D82A}">
                    <a16:rowId xmlns:a16="http://schemas.microsoft.com/office/drawing/2014/main" val="3229623200"/>
                  </a:ext>
                </a:extLst>
              </a:tr>
              <a:tr h="1408134">
                <a:tc>
                  <a:txBody>
                    <a:bodyPr/>
                    <a:lstStyle/>
                    <a:p>
                      <a:pPr marL="0" marR="0" algn="l" fontAlgn="t">
                        <a:spcBef>
                          <a:spcPts val="0"/>
                        </a:spcBef>
                        <a:spcAft>
                          <a:spcPts val="0"/>
                        </a:spcAft>
                      </a:pPr>
                      <a:r>
                        <a:rPr lang="en-US" sz="1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Alternative Flow 1  </a:t>
                      </a:r>
                      <a:endParaRPr lang="en-US" sz="2600" b="0" i="0" u="none" strike="noStrike">
                        <a:effectLst/>
                        <a:latin typeface="Arial" panose="020B0604020202020204" pitchFamily="34" charset="0"/>
                      </a:endParaRPr>
                    </a:p>
                  </a:txBody>
                  <a:tcPr marL="76158" marR="76158" marT="38079" marB="3807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CCCC"/>
                    </a:solidFill>
                  </a:tcPr>
                </a:tc>
                <a:tc>
                  <a:txBody>
                    <a:bodyPr/>
                    <a:lstStyle/>
                    <a:p>
                      <a:pPr marL="0" marR="0" algn="l" fontAlgn="t">
                        <a:spcBef>
                          <a:spcPts val="0"/>
                        </a:spcBef>
                        <a:spcAft>
                          <a:spcPts val="0"/>
                        </a:spcAft>
                      </a:pPr>
                      <a:r>
                        <a:rPr lang="en-US" sz="1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1.User opens the application from a new device </a:t>
                      </a:r>
                      <a:endParaRPr lang="en-US" sz="2600" b="0" i="0" u="none" strike="noStrike">
                        <a:effectLst/>
                        <a:latin typeface="Arial" panose="020B0604020202020204" pitchFamily="34" charset="0"/>
                      </a:endParaRPr>
                    </a:p>
                    <a:p>
                      <a:pPr marL="0" marR="0" algn="l" fontAlgn="t">
                        <a:spcBef>
                          <a:spcPts val="0"/>
                        </a:spcBef>
                        <a:spcAft>
                          <a:spcPts val="0"/>
                        </a:spcAft>
                      </a:pPr>
                      <a:r>
                        <a:rPr lang="en-US" sz="1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2.User navigates to the Login page and enters the username and password</a:t>
                      </a:r>
                      <a:endParaRPr lang="en-US" sz="2600" b="0" i="0" u="none" strike="noStrike">
                        <a:effectLst/>
                        <a:latin typeface="Arial" panose="020B0604020202020204" pitchFamily="34" charset="0"/>
                      </a:endParaRPr>
                    </a:p>
                    <a:p>
                      <a:pPr marL="0" marR="0" algn="l" fontAlgn="t">
                        <a:spcBef>
                          <a:spcPts val="0"/>
                        </a:spcBef>
                        <a:spcAft>
                          <a:spcPts val="0"/>
                        </a:spcAft>
                      </a:pPr>
                      <a:r>
                        <a:rPr lang="en-US" sz="1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3.User chooses an option to approve an SSO or receive an OTP</a:t>
                      </a:r>
                      <a:endParaRPr lang="en-US" sz="2600" b="0" i="0" u="none" strike="noStrike">
                        <a:effectLst/>
                        <a:latin typeface="Arial" panose="020B0604020202020204" pitchFamily="34" charset="0"/>
                      </a:endParaRPr>
                    </a:p>
                    <a:p>
                      <a:pPr marL="0" marR="0" algn="l" fontAlgn="t">
                        <a:spcBef>
                          <a:spcPts val="0"/>
                        </a:spcBef>
                        <a:spcAft>
                          <a:spcPts val="0"/>
                        </a:spcAft>
                      </a:pPr>
                      <a:r>
                        <a:rPr lang="en-US" sz="1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4.User chooses the SSO option and approves the request</a:t>
                      </a:r>
                      <a:endParaRPr lang="en-US" sz="2600" b="0" i="0" u="none" strike="noStrike">
                        <a:effectLst/>
                        <a:latin typeface="Arial" panose="020B0604020202020204" pitchFamily="34" charset="0"/>
                      </a:endParaRPr>
                    </a:p>
                    <a:p>
                      <a:pPr marL="0" marR="0" algn="l" fontAlgn="t">
                        <a:spcBef>
                          <a:spcPts val="0"/>
                        </a:spcBef>
                        <a:spcAft>
                          <a:spcPts val="0"/>
                        </a:spcAft>
                      </a:pPr>
                      <a:r>
                        <a:rPr lang="en-US" sz="1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5.User logs in to their account in the application</a:t>
                      </a:r>
                      <a:endParaRPr lang="en-US" sz="2600" b="0" i="0" u="none" strike="noStrike">
                        <a:effectLst/>
                        <a:latin typeface="Arial" panose="020B0604020202020204" pitchFamily="34" charset="0"/>
                      </a:endParaRPr>
                    </a:p>
                  </a:txBody>
                  <a:tcPr marL="76158" marR="76158" marT="38079" marB="3807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CCCC"/>
                    </a:solidFill>
                  </a:tcPr>
                </a:tc>
                <a:extLst>
                  <a:ext uri="{0D108BD9-81ED-4DB2-BD59-A6C34878D82A}">
                    <a16:rowId xmlns:a16="http://schemas.microsoft.com/office/drawing/2014/main" val="1561722767"/>
                  </a:ext>
                </a:extLst>
              </a:tr>
              <a:tr h="630894">
                <a:tc>
                  <a:txBody>
                    <a:bodyPr/>
                    <a:lstStyle/>
                    <a:p>
                      <a:pPr marL="0" marR="0" algn="l" fontAlgn="t">
                        <a:spcBef>
                          <a:spcPts val="0"/>
                        </a:spcBef>
                        <a:spcAft>
                          <a:spcPts val="0"/>
                        </a:spcAft>
                      </a:pPr>
                      <a:r>
                        <a:rPr lang="en-US" sz="1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Termination outcome</a:t>
                      </a:r>
                      <a:endParaRPr lang="en-US" sz="2600" b="0" i="0" u="none" strike="noStrike">
                        <a:effectLst/>
                        <a:latin typeface="Arial" panose="020B0604020202020204" pitchFamily="34" charset="0"/>
                      </a:endParaRPr>
                    </a:p>
                  </a:txBody>
                  <a:tcPr marL="76158" marR="76158" marT="38079" marB="38079">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E7E7"/>
                    </a:solidFill>
                  </a:tcPr>
                </a:tc>
                <a:tc>
                  <a:txBody>
                    <a:bodyPr/>
                    <a:lstStyle/>
                    <a:p>
                      <a:pPr marL="0" marR="0" algn="l" fontAlgn="t">
                        <a:spcBef>
                          <a:spcPts val="0"/>
                        </a:spcBef>
                        <a:spcAft>
                          <a:spcPts val="0"/>
                        </a:spcAft>
                      </a:pPr>
                      <a:r>
                        <a:rPr lang="en-US" sz="1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User is able to login to their application successfully after verifying through SSO or OTP</a:t>
                      </a:r>
                      <a:endParaRPr lang="en-US" sz="2600" b="0" i="0" u="none" strike="noStrike">
                        <a:effectLst/>
                        <a:latin typeface="Arial" panose="020B0604020202020204" pitchFamily="34" charset="0"/>
                      </a:endParaRPr>
                    </a:p>
                  </a:txBody>
                  <a:tcPr marL="60745" marR="60745" marT="1360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E7E7"/>
                    </a:solidFill>
                  </a:tcPr>
                </a:tc>
                <a:extLst>
                  <a:ext uri="{0D108BD9-81ED-4DB2-BD59-A6C34878D82A}">
                    <a16:rowId xmlns:a16="http://schemas.microsoft.com/office/drawing/2014/main" val="3674632747"/>
                  </a:ext>
                </a:extLst>
              </a:tr>
            </a:tbl>
          </a:graphicData>
        </a:graphic>
      </p:graphicFrame>
    </p:spTree>
    <p:extLst>
      <p:ext uri="{BB962C8B-B14F-4D97-AF65-F5344CB8AC3E}">
        <p14:creationId xmlns:p14="http://schemas.microsoft.com/office/powerpoint/2010/main" val="4200688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9" name="Picture 28">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1" name="Oval 30">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3" name="Picture 32">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5" name="Picture 34">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7" name="Rectangle 36">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9" name="Rectangle 38">
            <a:extLst>
              <a:ext uri="{FF2B5EF4-FFF2-40B4-BE49-F238E27FC236}">
                <a16:creationId xmlns:a16="http://schemas.microsoft.com/office/drawing/2014/main" id="{4309F268-A45B-4517-B03F-2774BAEFF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
            <a:extLst>
              <a:ext uri="{FF2B5EF4-FFF2-40B4-BE49-F238E27FC236}">
                <a16:creationId xmlns:a16="http://schemas.microsoft.com/office/drawing/2014/main" id="{C7CCACBC-A982-36C5-4949-C2B88C29B5AD}"/>
              </a:ext>
            </a:extLst>
          </p:cNvPr>
          <p:cNvSpPr>
            <a:spLocks noChangeArrowheads="1"/>
          </p:cNvSpPr>
          <p:nvPr/>
        </p:nvSpPr>
        <p:spPr bwMode="auto">
          <a:xfrm>
            <a:off x="1757363" y="2362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Table 3">
            <a:extLst>
              <a:ext uri="{FF2B5EF4-FFF2-40B4-BE49-F238E27FC236}">
                <a16:creationId xmlns:a16="http://schemas.microsoft.com/office/drawing/2014/main" id="{C3C7B6E8-FE02-BB25-662D-2D789C74A3E7}"/>
              </a:ext>
            </a:extLst>
          </p:cNvPr>
          <p:cNvGraphicFramePr>
            <a:graphicFrameLocks noGrp="1"/>
          </p:cNvGraphicFramePr>
          <p:nvPr>
            <p:extLst>
              <p:ext uri="{D42A27DB-BD31-4B8C-83A1-F6EECF244321}">
                <p14:modId xmlns:p14="http://schemas.microsoft.com/office/powerpoint/2010/main" val="1721744368"/>
              </p:ext>
            </p:extLst>
          </p:nvPr>
        </p:nvGraphicFramePr>
        <p:xfrm>
          <a:off x="643467" y="685403"/>
          <a:ext cx="10905066" cy="5717023"/>
        </p:xfrm>
        <a:graphic>
          <a:graphicData uri="http://schemas.openxmlformats.org/drawingml/2006/table">
            <a:tbl>
              <a:tblPr firstRow="1" bandRow="1">
                <a:tableStyleId>{5C22544A-7EE6-4342-B048-85BDC9FD1C3A}</a:tableStyleId>
              </a:tblPr>
              <a:tblGrid>
                <a:gridCol w="1580272">
                  <a:extLst>
                    <a:ext uri="{9D8B030D-6E8A-4147-A177-3AD203B41FA5}">
                      <a16:colId xmlns:a16="http://schemas.microsoft.com/office/drawing/2014/main" val="2058580487"/>
                    </a:ext>
                  </a:extLst>
                </a:gridCol>
                <a:gridCol w="9324794">
                  <a:extLst>
                    <a:ext uri="{9D8B030D-6E8A-4147-A177-3AD203B41FA5}">
                      <a16:colId xmlns:a16="http://schemas.microsoft.com/office/drawing/2014/main" val="1428416081"/>
                    </a:ext>
                  </a:extLst>
                </a:gridCol>
              </a:tblGrid>
              <a:tr h="564960">
                <a:tc>
                  <a:txBody>
                    <a:bodyPr/>
                    <a:lstStyle/>
                    <a:p>
                      <a:pPr marL="0" marR="0" algn="l">
                        <a:spcBef>
                          <a:spcPts val="0"/>
                        </a:spcBef>
                        <a:spcAft>
                          <a:spcPts val="0"/>
                        </a:spcAft>
                      </a:pPr>
                      <a:r>
                        <a:rPr lang="en-US" sz="1700">
                          <a:effectLst/>
                        </a:rPr>
                        <a:t>Use case 8</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74324" marR="74324" marT="37162" marB="37162"/>
                </a:tc>
                <a:tc>
                  <a:txBody>
                    <a:bodyPr/>
                    <a:lstStyle/>
                    <a:p>
                      <a:pPr marL="0" marR="0" algn="l">
                        <a:spcBef>
                          <a:spcPts val="0"/>
                        </a:spcBef>
                        <a:spcAft>
                          <a:spcPts val="0"/>
                        </a:spcAft>
                      </a:pPr>
                      <a:r>
                        <a:rPr lang="en-US" sz="1700">
                          <a:effectLst/>
                        </a:rPr>
                        <a:t>User is able to add the required items for a particular recipe based as per the given quantities and number of portions</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59282" marR="59282" marT="13273" marB="0"/>
                </a:tc>
                <a:extLst>
                  <a:ext uri="{0D108BD9-81ED-4DB2-BD59-A6C34878D82A}">
                    <a16:rowId xmlns:a16="http://schemas.microsoft.com/office/drawing/2014/main" val="2725169106"/>
                  </a:ext>
                </a:extLst>
              </a:tr>
              <a:tr h="368354">
                <a:tc>
                  <a:txBody>
                    <a:bodyPr/>
                    <a:lstStyle/>
                    <a:p>
                      <a:pPr marL="0" marR="0" algn="l">
                        <a:spcBef>
                          <a:spcPts val="0"/>
                        </a:spcBef>
                        <a:spcAft>
                          <a:spcPts val="0"/>
                        </a:spcAft>
                      </a:pPr>
                      <a:r>
                        <a:rPr lang="en-US" sz="1700">
                          <a:effectLst/>
                        </a:rPr>
                        <a:t>Actor </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74324" marR="74324" marT="37162" marB="37162"/>
                </a:tc>
                <a:tc>
                  <a:txBody>
                    <a:bodyPr/>
                    <a:lstStyle/>
                    <a:p>
                      <a:pPr marL="0" marR="0" algn="l">
                        <a:spcBef>
                          <a:spcPts val="0"/>
                        </a:spcBef>
                        <a:spcAft>
                          <a:spcPts val="0"/>
                        </a:spcAft>
                      </a:pPr>
                      <a:r>
                        <a:rPr lang="en-US" sz="1700">
                          <a:effectLst/>
                        </a:rPr>
                        <a:t>User </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74324" marR="74324" marT="37162" marB="37162"/>
                </a:tc>
                <a:extLst>
                  <a:ext uri="{0D108BD9-81ED-4DB2-BD59-A6C34878D82A}">
                    <a16:rowId xmlns:a16="http://schemas.microsoft.com/office/drawing/2014/main" val="4160496136"/>
                  </a:ext>
                </a:extLst>
              </a:tr>
              <a:tr h="368354">
                <a:tc>
                  <a:txBody>
                    <a:bodyPr/>
                    <a:lstStyle/>
                    <a:p>
                      <a:pPr marL="0" marR="0" algn="l">
                        <a:spcBef>
                          <a:spcPts val="0"/>
                        </a:spcBef>
                        <a:spcAft>
                          <a:spcPts val="0"/>
                        </a:spcAft>
                      </a:pPr>
                      <a:r>
                        <a:rPr lang="en-US" sz="1700">
                          <a:effectLst/>
                        </a:rPr>
                        <a:t>Stakeholder </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74324" marR="74324" marT="37162" marB="37162"/>
                </a:tc>
                <a:tc>
                  <a:txBody>
                    <a:bodyPr/>
                    <a:lstStyle/>
                    <a:p>
                      <a:pPr marL="0" marR="0" algn="l">
                        <a:spcBef>
                          <a:spcPts val="0"/>
                        </a:spcBef>
                        <a:spcAft>
                          <a:spcPts val="0"/>
                        </a:spcAft>
                      </a:pPr>
                      <a:r>
                        <a:rPr lang="en-US" sz="1700">
                          <a:effectLst/>
                        </a:rPr>
                        <a:t>GetEasy </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74324" marR="74324" marT="37162" marB="37162"/>
                </a:tc>
                <a:extLst>
                  <a:ext uri="{0D108BD9-81ED-4DB2-BD59-A6C34878D82A}">
                    <a16:rowId xmlns:a16="http://schemas.microsoft.com/office/drawing/2014/main" val="4231629984"/>
                  </a:ext>
                </a:extLst>
              </a:tr>
              <a:tr h="1337927">
                <a:tc>
                  <a:txBody>
                    <a:bodyPr/>
                    <a:lstStyle/>
                    <a:p>
                      <a:pPr marL="0" marR="0" algn="l">
                        <a:spcBef>
                          <a:spcPts val="0"/>
                        </a:spcBef>
                        <a:spcAft>
                          <a:spcPts val="0"/>
                        </a:spcAft>
                      </a:pPr>
                      <a:r>
                        <a:rPr lang="en-US" sz="1700">
                          <a:effectLst/>
                        </a:rPr>
                        <a:t>Basic Flow </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74324" marR="74324" marT="37162" marB="37162"/>
                </a:tc>
                <a:tc>
                  <a:txBody>
                    <a:bodyPr/>
                    <a:lstStyle/>
                    <a:p>
                      <a:pPr marL="0" marR="0" algn="l">
                        <a:spcBef>
                          <a:spcPts val="0"/>
                        </a:spcBef>
                        <a:spcAft>
                          <a:spcPts val="0"/>
                        </a:spcAft>
                      </a:pPr>
                      <a:r>
                        <a:rPr lang="en-US" sz="1700">
                          <a:effectLst/>
                        </a:rPr>
                        <a:t>1.User logs into the application with valid username and password.</a:t>
                      </a:r>
                    </a:p>
                    <a:p>
                      <a:pPr marL="0" marR="0" algn="l">
                        <a:spcBef>
                          <a:spcPts val="0"/>
                        </a:spcBef>
                        <a:spcAft>
                          <a:spcPts val="0"/>
                        </a:spcAft>
                      </a:pPr>
                      <a:r>
                        <a:rPr lang="en-US" sz="1700">
                          <a:effectLst/>
                        </a:rPr>
                        <a:t>2.User goes to the “Recipes” category and searches for a dish</a:t>
                      </a:r>
                    </a:p>
                    <a:p>
                      <a:pPr marL="0" marR="0" algn="l">
                        <a:spcBef>
                          <a:spcPts val="0"/>
                        </a:spcBef>
                        <a:spcAft>
                          <a:spcPts val="0"/>
                        </a:spcAft>
                      </a:pPr>
                      <a:r>
                        <a:rPr lang="en-US" sz="1700">
                          <a:effectLst/>
                        </a:rPr>
                        <a:t>3.User views the video and notes the list of ingredients required for the meal</a:t>
                      </a:r>
                    </a:p>
                    <a:p>
                      <a:pPr marL="0" marR="0" algn="l">
                        <a:spcBef>
                          <a:spcPts val="0"/>
                        </a:spcBef>
                        <a:spcAft>
                          <a:spcPts val="0"/>
                        </a:spcAft>
                      </a:pPr>
                      <a:r>
                        <a:rPr lang="en-US" sz="1700">
                          <a:effectLst/>
                        </a:rPr>
                        <a:t>4.User goes to a retailer or inventory and adds each item to cart and estimates the requirement</a:t>
                      </a:r>
                    </a:p>
                    <a:p>
                      <a:pPr marL="0" marR="0" algn="l">
                        <a:spcBef>
                          <a:spcPts val="0"/>
                        </a:spcBef>
                        <a:spcAft>
                          <a:spcPts val="0"/>
                        </a:spcAft>
                      </a:pPr>
                      <a:r>
                        <a:rPr lang="en-US" sz="1700">
                          <a:effectLst/>
                        </a:rPr>
                        <a:t>5.User completes checkout and order is placed</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59282" marR="59282" marT="13273" marB="0"/>
                </a:tc>
                <a:extLst>
                  <a:ext uri="{0D108BD9-81ED-4DB2-BD59-A6C34878D82A}">
                    <a16:rowId xmlns:a16="http://schemas.microsoft.com/office/drawing/2014/main" val="1735813771"/>
                  </a:ext>
                </a:extLst>
              </a:tr>
              <a:tr h="626010">
                <a:tc>
                  <a:txBody>
                    <a:bodyPr/>
                    <a:lstStyle/>
                    <a:p>
                      <a:pPr marL="0" marR="0" algn="l">
                        <a:spcBef>
                          <a:spcPts val="0"/>
                        </a:spcBef>
                        <a:spcAft>
                          <a:spcPts val="0"/>
                        </a:spcAft>
                      </a:pPr>
                      <a:r>
                        <a:rPr lang="en-US" sz="1700">
                          <a:effectLst/>
                        </a:rPr>
                        <a:t>Termination outcome </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74324" marR="74324" marT="37162" marB="37162"/>
                </a:tc>
                <a:tc>
                  <a:txBody>
                    <a:bodyPr/>
                    <a:lstStyle/>
                    <a:p>
                      <a:pPr marL="0" marR="0" algn="l">
                        <a:spcBef>
                          <a:spcPts val="0"/>
                        </a:spcBef>
                        <a:spcAft>
                          <a:spcPts val="0"/>
                        </a:spcAft>
                      </a:pPr>
                      <a:r>
                        <a:rPr lang="en-US" sz="1700">
                          <a:effectLst/>
                        </a:rPr>
                        <a:t>User adds items based on the list available from the dish shown in the app and places an order. </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59282" marR="59282" marT="13273" marB="0"/>
                </a:tc>
                <a:extLst>
                  <a:ext uri="{0D108BD9-81ED-4DB2-BD59-A6C34878D82A}">
                    <a16:rowId xmlns:a16="http://schemas.microsoft.com/office/drawing/2014/main" val="1377208669"/>
                  </a:ext>
                </a:extLst>
              </a:tr>
              <a:tr h="1398977">
                <a:tc>
                  <a:txBody>
                    <a:bodyPr/>
                    <a:lstStyle/>
                    <a:p>
                      <a:pPr marL="0" marR="0" algn="l">
                        <a:spcBef>
                          <a:spcPts val="0"/>
                        </a:spcBef>
                        <a:spcAft>
                          <a:spcPts val="0"/>
                        </a:spcAft>
                      </a:pPr>
                      <a:r>
                        <a:rPr lang="en-US" sz="1700">
                          <a:effectLst/>
                        </a:rPr>
                        <a:t>Alternative Flow 1  </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74324" marR="74324" marT="37162" marB="37162"/>
                </a:tc>
                <a:tc>
                  <a:txBody>
                    <a:bodyPr/>
                    <a:lstStyle/>
                    <a:p>
                      <a:pPr marL="0" marR="0" algn="l">
                        <a:spcBef>
                          <a:spcPts val="0"/>
                        </a:spcBef>
                        <a:spcAft>
                          <a:spcPts val="0"/>
                        </a:spcAft>
                      </a:pPr>
                      <a:r>
                        <a:rPr lang="en-US" sz="1700">
                          <a:effectLst/>
                        </a:rPr>
                        <a:t>1.User logs into the application with valid username and password.</a:t>
                      </a:r>
                    </a:p>
                    <a:p>
                      <a:pPr marL="0" marR="0" algn="l">
                        <a:spcBef>
                          <a:spcPts val="0"/>
                        </a:spcBef>
                        <a:spcAft>
                          <a:spcPts val="0"/>
                        </a:spcAft>
                      </a:pPr>
                      <a:r>
                        <a:rPr lang="en-US" sz="1700">
                          <a:effectLst/>
                        </a:rPr>
                        <a:t>2.User goes to the “Recipes” category and searches for a dish</a:t>
                      </a:r>
                    </a:p>
                    <a:p>
                      <a:pPr marL="0" marR="0" algn="l">
                        <a:spcBef>
                          <a:spcPts val="0"/>
                        </a:spcBef>
                        <a:spcAft>
                          <a:spcPts val="0"/>
                        </a:spcAft>
                      </a:pPr>
                      <a:r>
                        <a:rPr lang="en-US" sz="1700">
                          <a:effectLst/>
                        </a:rPr>
                        <a:t>3.User views the video and enters the number of portions for the meal. User then selects an option to add the items required for the meal in the right quantity.</a:t>
                      </a:r>
                    </a:p>
                    <a:p>
                      <a:pPr marL="0" marR="0" algn="l">
                        <a:spcBef>
                          <a:spcPts val="0"/>
                        </a:spcBef>
                        <a:spcAft>
                          <a:spcPts val="0"/>
                        </a:spcAft>
                      </a:pPr>
                      <a:r>
                        <a:rPr lang="en-US" sz="1700">
                          <a:effectLst/>
                        </a:rPr>
                        <a:t>4.User can modify the cart if needed and is able to place an order</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74324" marR="74324" marT="37162" marB="37162"/>
                </a:tc>
                <a:extLst>
                  <a:ext uri="{0D108BD9-81ED-4DB2-BD59-A6C34878D82A}">
                    <a16:rowId xmlns:a16="http://schemas.microsoft.com/office/drawing/2014/main" val="45310962"/>
                  </a:ext>
                </a:extLst>
              </a:tr>
              <a:tr h="822615">
                <a:tc>
                  <a:txBody>
                    <a:bodyPr/>
                    <a:lstStyle/>
                    <a:p>
                      <a:pPr marL="0" marR="0" algn="l">
                        <a:spcBef>
                          <a:spcPts val="0"/>
                        </a:spcBef>
                        <a:spcAft>
                          <a:spcPts val="0"/>
                        </a:spcAft>
                      </a:pPr>
                      <a:r>
                        <a:rPr lang="en-US" sz="1700">
                          <a:effectLst/>
                        </a:rPr>
                        <a:t>Termination outcome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74324" marR="74324" marT="37162" marB="37162"/>
                </a:tc>
                <a:tc>
                  <a:txBody>
                    <a:bodyPr/>
                    <a:lstStyle/>
                    <a:p>
                      <a:pPr marL="0" marR="0" algn="l">
                        <a:spcBef>
                          <a:spcPts val="0"/>
                        </a:spcBef>
                        <a:spcAft>
                          <a:spcPts val="0"/>
                        </a:spcAft>
                      </a:pPr>
                      <a:r>
                        <a:rPr lang="en-US" sz="1700">
                          <a:effectLst/>
                        </a:rPr>
                        <a:t>User is able to select number of portions and add items from the recipe section itself. The application adds items from their inventory into the users’ cart. User is able to modify the cart and place an order.</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txBody>
                  <a:tcPr marL="59282" marR="59282" marT="13273" marB="0"/>
                </a:tc>
                <a:extLst>
                  <a:ext uri="{0D108BD9-81ED-4DB2-BD59-A6C34878D82A}">
                    <a16:rowId xmlns:a16="http://schemas.microsoft.com/office/drawing/2014/main" val="3129284268"/>
                  </a:ext>
                </a:extLst>
              </a:tr>
            </a:tbl>
          </a:graphicData>
        </a:graphic>
      </p:graphicFrame>
    </p:spTree>
    <p:extLst>
      <p:ext uri="{BB962C8B-B14F-4D97-AF65-F5344CB8AC3E}">
        <p14:creationId xmlns:p14="http://schemas.microsoft.com/office/powerpoint/2010/main" val="1211515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Boxes On Rack In Warehouse">
            <a:extLst>
              <a:ext uri="{FF2B5EF4-FFF2-40B4-BE49-F238E27FC236}">
                <a16:creationId xmlns:a16="http://schemas.microsoft.com/office/drawing/2014/main" id="{BA714D92-D4A0-9F2F-6CAC-AAF681720004}"/>
              </a:ext>
            </a:extLst>
          </p:cNvPr>
          <p:cNvPicPr>
            <a:picLocks noChangeAspect="1"/>
          </p:cNvPicPr>
          <p:nvPr/>
        </p:nvPicPr>
        <p:blipFill rotWithShape="1">
          <a:blip r:embed="rId3">
            <a:duotone>
              <a:prstClr val="black"/>
              <a:schemeClr val="accent5">
                <a:tint val="45000"/>
                <a:satMod val="400000"/>
              </a:schemeClr>
            </a:duotone>
            <a:alphaModFix amt="15000"/>
          </a:blip>
          <a:srcRect t="4349" b="11382"/>
          <a:stretch/>
        </p:blipFill>
        <p:spPr>
          <a:xfrm>
            <a:off x="20" y="-10058"/>
            <a:ext cx="12191980" cy="6857990"/>
          </a:xfrm>
          <a:prstGeom prst="rect">
            <a:avLst/>
          </a:prstGeom>
        </p:spPr>
      </p:pic>
      <p:sp>
        <p:nvSpPr>
          <p:cNvPr id="2" name="Title 1">
            <a:extLst>
              <a:ext uri="{FF2B5EF4-FFF2-40B4-BE49-F238E27FC236}">
                <a16:creationId xmlns:a16="http://schemas.microsoft.com/office/drawing/2014/main" id="{A59D3D11-4130-D822-C5F4-95366D78B4DB}"/>
              </a:ext>
            </a:extLst>
          </p:cNvPr>
          <p:cNvSpPr>
            <a:spLocks noGrp="1"/>
          </p:cNvSpPr>
          <p:nvPr>
            <p:ph type="title"/>
          </p:nvPr>
        </p:nvSpPr>
        <p:spPr>
          <a:xfrm>
            <a:off x="793631" y="710248"/>
            <a:ext cx="9257204" cy="1143000"/>
          </a:xfrm>
        </p:spPr>
        <p:txBody>
          <a:bodyPr>
            <a:normAutofit/>
          </a:bodyPr>
          <a:lstStyle/>
          <a:p>
            <a:r>
              <a:rPr lang="en-US" dirty="0"/>
              <a:t>Summary/Overview</a:t>
            </a:r>
          </a:p>
        </p:txBody>
      </p:sp>
      <p:sp>
        <p:nvSpPr>
          <p:cNvPr id="9" name="Rectangle 8">
            <a:extLst>
              <a:ext uri="{FF2B5EF4-FFF2-40B4-BE49-F238E27FC236}">
                <a16:creationId xmlns:a16="http://schemas.microsoft.com/office/drawing/2014/main" id="{909FE742-1A27-4AEF-B5F0-F8C383EAB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7FF0341-A61F-C235-E254-4CF54BCAC77B}"/>
              </a:ext>
            </a:extLst>
          </p:cNvPr>
          <p:cNvSpPr>
            <a:spLocks noGrp="1"/>
          </p:cNvSpPr>
          <p:nvPr>
            <p:ph idx="1"/>
          </p:nvPr>
        </p:nvSpPr>
        <p:spPr>
          <a:xfrm>
            <a:off x="1103312" y="2052918"/>
            <a:ext cx="8946541" cy="4195481"/>
          </a:xfrm>
        </p:spPr>
        <p:txBody>
          <a:bodyPr anchor="ctr">
            <a:normAutofit/>
          </a:bodyPr>
          <a:lstStyle/>
          <a:p>
            <a:pPr marL="0" indent="0">
              <a:buNone/>
            </a:pPr>
            <a:r>
              <a:rPr lang="en-US" dirty="0"/>
              <a:t>GetEasy is an online grocery delivery platform that provides instant delivery where they ship products within 15 minutes, and it also provides the service where they allow customers to select groceries from various retailers and have them delivered by personal shoppers. The platform works together with local warehouse operators as well as popular retailers.</a:t>
            </a:r>
          </a:p>
          <a:p>
            <a:pPr marL="0" indent="0">
              <a:buNone/>
            </a:pPr>
            <a:endParaRPr lang="en-US" dirty="0"/>
          </a:p>
        </p:txBody>
      </p:sp>
    </p:spTree>
    <p:extLst>
      <p:ext uri="{BB962C8B-B14F-4D97-AF65-F5344CB8AC3E}">
        <p14:creationId xmlns:p14="http://schemas.microsoft.com/office/powerpoint/2010/main" val="282068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9" name="Picture 8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91" name="Oval 9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3" name="Picture 9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95" name="Picture 9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97" name="Rectangle 9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9" name="Rectangle 98">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useBgFill="1">
        <p:nvSpPr>
          <p:cNvPr id="103" name="Freeform: Shape 102">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CF8010-E527-D3FB-1A20-BE3E8367885E}"/>
              </a:ext>
            </a:extLst>
          </p:cNvPr>
          <p:cNvSpPr>
            <a:spLocks noGrp="1"/>
          </p:cNvSpPr>
          <p:nvPr>
            <p:ph type="title"/>
          </p:nvPr>
        </p:nvSpPr>
        <p:spPr>
          <a:xfrm>
            <a:off x="965505" y="623571"/>
            <a:ext cx="10260990" cy="3523885"/>
          </a:xfrm>
        </p:spPr>
        <p:txBody>
          <a:bodyPr vert="horz" lIns="91440" tIns="45720" rIns="91440" bIns="45720" rtlCol="0" anchor="b">
            <a:normAutofit/>
          </a:bodyPr>
          <a:lstStyle/>
          <a:p>
            <a:pPr algn="ctr"/>
            <a:r>
              <a:rPr lang="en-US" sz="8000" b="0" i="0" kern="1200">
                <a:solidFill>
                  <a:srgbClr val="FFFFFF"/>
                </a:solidFill>
                <a:latin typeface="+mj-lt"/>
                <a:ea typeface="+mj-ea"/>
                <a:cs typeface="+mj-cs"/>
              </a:rPr>
              <a:t>Personas</a:t>
            </a:r>
          </a:p>
        </p:txBody>
      </p:sp>
    </p:spTree>
    <p:extLst>
      <p:ext uri="{BB962C8B-B14F-4D97-AF65-F5344CB8AC3E}">
        <p14:creationId xmlns:p14="http://schemas.microsoft.com/office/powerpoint/2010/main" val="1875094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30">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3" name="Oval 32">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5" name="Picture 34">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7" name="Picture 36">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9" name="Rectangle 3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D85D5AA8-773B-469A-8802-9645A4DC9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application, website&#10;&#10;Description automatically generated">
            <a:extLst>
              <a:ext uri="{FF2B5EF4-FFF2-40B4-BE49-F238E27FC236}">
                <a16:creationId xmlns:a16="http://schemas.microsoft.com/office/drawing/2014/main" id="{0F1ECE7E-B2AB-E165-F505-FFED8D3DE55A}"/>
              </a:ext>
            </a:extLst>
          </p:cNvPr>
          <p:cNvPicPr>
            <a:picLocks noGrp="1" noChangeAspect="1"/>
          </p:cNvPicPr>
          <p:nvPr>
            <p:ph idx="1"/>
          </p:nvPr>
        </p:nvPicPr>
        <p:blipFill>
          <a:blip r:embed="rId7"/>
          <a:stretch>
            <a:fillRect/>
          </a:stretch>
        </p:blipFill>
        <p:spPr>
          <a:xfrm>
            <a:off x="1097301" y="643467"/>
            <a:ext cx="8570871" cy="5571066"/>
          </a:xfrm>
          <a:prstGeom prst="rect">
            <a:avLst/>
          </a:prstGeom>
        </p:spPr>
      </p:pic>
      <p:sp>
        <p:nvSpPr>
          <p:cNvPr id="43" name="Rectangle 42">
            <a:extLst>
              <a:ext uri="{FF2B5EF4-FFF2-40B4-BE49-F238E27FC236}">
                <a16:creationId xmlns:a16="http://schemas.microsoft.com/office/drawing/2014/main" id="{C75AF42C-C556-454E-B2D3-2C917CB81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13435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0" name="Picture 39">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2" name="Oval 41">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4" name="Picture 43">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6" name="Picture 45">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8" name="Rectangle 47">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D85D5AA8-773B-469A-8802-9645A4DC9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website&#10;&#10;Description automatically generated">
            <a:extLst>
              <a:ext uri="{FF2B5EF4-FFF2-40B4-BE49-F238E27FC236}">
                <a16:creationId xmlns:a16="http://schemas.microsoft.com/office/drawing/2014/main" id="{FCF6D337-FBC4-3EF9-FAE1-EBE1F895205C}"/>
              </a:ext>
            </a:extLst>
          </p:cNvPr>
          <p:cNvPicPr>
            <a:picLocks noGrp="1" noChangeAspect="1"/>
          </p:cNvPicPr>
          <p:nvPr>
            <p:ph idx="1"/>
          </p:nvPr>
        </p:nvPicPr>
        <p:blipFill>
          <a:blip r:embed="rId7"/>
          <a:stretch>
            <a:fillRect/>
          </a:stretch>
        </p:blipFill>
        <p:spPr>
          <a:xfrm>
            <a:off x="1522412" y="205630"/>
            <a:ext cx="7847011" cy="6552253"/>
          </a:xfrm>
          <a:prstGeom prst="rect">
            <a:avLst/>
          </a:prstGeom>
        </p:spPr>
      </p:pic>
      <p:sp>
        <p:nvSpPr>
          <p:cNvPr id="52" name="Rectangle 51">
            <a:extLst>
              <a:ext uri="{FF2B5EF4-FFF2-40B4-BE49-F238E27FC236}">
                <a16:creationId xmlns:a16="http://schemas.microsoft.com/office/drawing/2014/main" id="{C75AF42C-C556-454E-B2D3-2C917CB81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68454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3031615-4E70-4AA1-B27C-F56E2537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application, website&#10;&#10;Description automatically generated">
            <a:extLst>
              <a:ext uri="{FF2B5EF4-FFF2-40B4-BE49-F238E27FC236}">
                <a16:creationId xmlns:a16="http://schemas.microsoft.com/office/drawing/2014/main" id="{8600CBA6-18A0-7EF5-9A2E-8B41795D869B}"/>
              </a:ext>
            </a:extLst>
          </p:cNvPr>
          <p:cNvPicPr>
            <a:picLocks noGrp="1" noChangeAspect="1"/>
          </p:cNvPicPr>
          <p:nvPr>
            <p:ph idx="1"/>
          </p:nvPr>
        </p:nvPicPr>
        <p:blipFill rotWithShape="1">
          <a:blip r:embed="rId7"/>
          <a:srcRect t="1761" r="1" b="30124"/>
          <a:stretch/>
        </p:blipFill>
        <p:spPr>
          <a:xfrm>
            <a:off x="643467" y="643467"/>
            <a:ext cx="10905066" cy="5571066"/>
          </a:xfrm>
          <a:prstGeom prst="rect">
            <a:avLst/>
          </a:prstGeom>
        </p:spPr>
      </p:pic>
      <p:sp>
        <p:nvSpPr>
          <p:cNvPr id="24" name="Rectangle 23">
            <a:extLst>
              <a:ext uri="{FF2B5EF4-FFF2-40B4-BE49-F238E27FC236}">
                <a16:creationId xmlns:a16="http://schemas.microsoft.com/office/drawing/2014/main" id="{32386D96-DF72-4275-B766-E00CBBFB0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35224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6" name="Picture 9">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7" name="Picture 11">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8" name="Oval 13">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9" name="Picture 15">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0" name="Picture 17">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1" name="Rectangle 19">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21">
            <a:extLst>
              <a:ext uri="{FF2B5EF4-FFF2-40B4-BE49-F238E27FC236}">
                <a16:creationId xmlns:a16="http://schemas.microsoft.com/office/drawing/2014/main" id="{D3031615-4E70-4AA1-B27C-F56E2537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696B7E26-17C2-1589-6DD9-66250D29B1BC}"/>
              </a:ext>
            </a:extLst>
          </p:cNvPr>
          <p:cNvPicPr>
            <a:picLocks noChangeAspect="1"/>
          </p:cNvPicPr>
          <p:nvPr/>
        </p:nvPicPr>
        <p:blipFill rotWithShape="1">
          <a:blip r:embed="rId7"/>
          <a:srcRect r="1" b="25693"/>
          <a:stretch/>
        </p:blipFill>
        <p:spPr>
          <a:xfrm>
            <a:off x="643467" y="643467"/>
            <a:ext cx="10905066" cy="5571066"/>
          </a:xfrm>
          <a:prstGeom prst="rect">
            <a:avLst/>
          </a:prstGeom>
        </p:spPr>
      </p:pic>
      <p:sp>
        <p:nvSpPr>
          <p:cNvPr id="33" name="Rectangle 23">
            <a:extLst>
              <a:ext uri="{FF2B5EF4-FFF2-40B4-BE49-F238E27FC236}">
                <a16:creationId xmlns:a16="http://schemas.microsoft.com/office/drawing/2014/main" id="{32386D96-DF72-4275-B766-E00CBBFB0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49736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7"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7C5D8A-7AFC-8DC4-3311-6C8355ECE43D}"/>
              </a:ext>
            </a:extLst>
          </p:cNvPr>
          <p:cNvSpPr>
            <a:spLocks noGrp="1"/>
          </p:cNvSpPr>
          <p:nvPr>
            <p:ph type="title"/>
          </p:nvPr>
        </p:nvSpPr>
        <p:spPr>
          <a:xfrm>
            <a:off x="648930" y="629266"/>
            <a:ext cx="6188190" cy="1622321"/>
          </a:xfrm>
        </p:spPr>
        <p:txBody>
          <a:bodyPr>
            <a:normAutofit/>
          </a:bodyPr>
          <a:lstStyle/>
          <a:p>
            <a:r>
              <a:rPr lang="en-US">
                <a:solidFill>
                  <a:srgbClr val="EBEBEB"/>
                </a:solidFill>
              </a:rPr>
              <a:t>UX Research Methods</a:t>
            </a:r>
          </a:p>
        </p:txBody>
      </p:sp>
      <p:sp>
        <p:nvSpPr>
          <p:cNvPr id="3" name="Content Placeholder 2">
            <a:extLst>
              <a:ext uri="{FF2B5EF4-FFF2-40B4-BE49-F238E27FC236}">
                <a16:creationId xmlns:a16="http://schemas.microsoft.com/office/drawing/2014/main" id="{A293D0F8-85FA-E30A-855E-AE558151F7CE}"/>
              </a:ext>
            </a:extLst>
          </p:cNvPr>
          <p:cNvSpPr>
            <a:spLocks noGrp="1"/>
          </p:cNvSpPr>
          <p:nvPr>
            <p:ph idx="1"/>
          </p:nvPr>
        </p:nvSpPr>
        <p:spPr>
          <a:xfrm>
            <a:off x="648930" y="2438400"/>
            <a:ext cx="6188189" cy="3785419"/>
          </a:xfrm>
        </p:spPr>
        <p:txBody>
          <a:bodyPr>
            <a:normAutofit/>
          </a:bodyPr>
          <a:lstStyle/>
          <a:p>
            <a:r>
              <a:rPr lang="en-US" dirty="0">
                <a:solidFill>
                  <a:srgbClr val="FFFFFF"/>
                </a:solidFill>
              </a:rPr>
              <a:t>Online surveys</a:t>
            </a:r>
          </a:p>
          <a:p>
            <a:r>
              <a:rPr lang="en-US" dirty="0">
                <a:solidFill>
                  <a:srgbClr val="FFFFFF"/>
                </a:solidFill>
              </a:rPr>
              <a:t>Competitive Analysis</a:t>
            </a:r>
          </a:p>
          <a:p>
            <a:r>
              <a:rPr lang="en-US" dirty="0">
                <a:solidFill>
                  <a:srgbClr val="FFFFFF"/>
                </a:solidFill>
              </a:rPr>
              <a:t>Prototype Feedback and Testing</a:t>
            </a:r>
          </a:p>
          <a:p>
            <a:pPr marL="0" indent="0">
              <a:buNone/>
            </a:pPr>
            <a:endParaRPr lang="en-US" dirty="0">
              <a:solidFill>
                <a:srgbClr val="FFFFFF"/>
              </a:solidFill>
            </a:endParaRPr>
          </a:p>
        </p:txBody>
      </p:sp>
      <p:sp>
        <p:nvSpPr>
          <p:cNvPr id="18"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9" name="Picture 4" descr="Person writing on a notepad">
            <a:extLst>
              <a:ext uri="{FF2B5EF4-FFF2-40B4-BE49-F238E27FC236}">
                <a16:creationId xmlns:a16="http://schemas.microsoft.com/office/drawing/2014/main" id="{E9B3DD75-FFC2-DC3B-7E34-31F84E26E540}"/>
              </a:ext>
            </a:extLst>
          </p:cNvPr>
          <p:cNvPicPr>
            <a:picLocks noChangeAspect="1"/>
          </p:cNvPicPr>
          <p:nvPr/>
        </p:nvPicPr>
        <p:blipFill rotWithShape="1">
          <a:blip r:embed="rId3"/>
          <a:srcRect l="25015" r="17630"/>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1854064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5F01A-FF61-AD8A-D882-B7442E39A9D8}"/>
              </a:ext>
            </a:extLst>
          </p:cNvPr>
          <p:cNvSpPr>
            <a:spLocks noGrp="1"/>
          </p:cNvSpPr>
          <p:nvPr>
            <p:ph type="title"/>
          </p:nvPr>
        </p:nvSpPr>
        <p:spPr>
          <a:xfrm>
            <a:off x="646111" y="452718"/>
            <a:ext cx="9404723" cy="1100509"/>
          </a:xfrm>
        </p:spPr>
        <p:txBody>
          <a:bodyPr/>
          <a:lstStyle/>
          <a:p>
            <a:r>
              <a:rPr lang="en-US" dirty="0"/>
              <a:t>Online Surveys</a:t>
            </a:r>
          </a:p>
        </p:txBody>
      </p:sp>
      <p:sp>
        <p:nvSpPr>
          <p:cNvPr id="3" name="Content Placeholder 2">
            <a:extLst>
              <a:ext uri="{FF2B5EF4-FFF2-40B4-BE49-F238E27FC236}">
                <a16:creationId xmlns:a16="http://schemas.microsoft.com/office/drawing/2014/main" id="{87050446-5631-5025-D293-B495BD3881CC}"/>
              </a:ext>
            </a:extLst>
          </p:cNvPr>
          <p:cNvSpPr>
            <a:spLocks noGrp="1"/>
          </p:cNvSpPr>
          <p:nvPr>
            <p:ph idx="1"/>
          </p:nvPr>
        </p:nvSpPr>
        <p:spPr>
          <a:xfrm>
            <a:off x="645130" y="1728592"/>
            <a:ext cx="9404723" cy="4519807"/>
          </a:xfrm>
        </p:spPr>
        <p:txBody>
          <a:bodyPr/>
          <a:lstStyle/>
          <a:p>
            <a:r>
              <a:rPr lang="en-US" b="0" i="0" dirty="0">
                <a:effectLst/>
                <a:latin typeface="+mn-lt"/>
              </a:rPr>
              <a:t>A set of questions, sent to a targeted group of users, that probes their attitudes and preferences. </a:t>
            </a:r>
          </a:p>
          <a:p>
            <a:r>
              <a:rPr lang="en-US" b="0" i="0" dirty="0">
                <a:effectLst/>
                <a:latin typeface="+mn-lt"/>
              </a:rPr>
              <a:t>Surveys can be a quick, easy, and inexpensive way to obtain data questions you ask. </a:t>
            </a:r>
          </a:p>
          <a:p>
            <a:r>
              <a:rPr lang="en-US" dirty="0">
                <a:solidFill>
                  <a:srgbClr val="FFFFFF"/>
                </a:solidFill>
              </a:rPr>
              <a:t>IT is </a:t>
            </a:r>
            <a:r>
              <a:rPr lang="en-US" sz="2000" b="0" i="0" dirty="0">
                <a:solidFill>
                  <a:srgbClr val="FFFFFF"/>
                </a:solidFill>
                <a:effectLst/>
              </a:rPr>
              <a:t>generally done through filling out a form. Online surveys can vary in length and format.</a:t>
            </a:r>
          </a:p>
          <a:p>
            <a:r>
              <a:rPr lang="en-US" sz="2000" b="0" i="0" dirty="0">
                <a:solidFill>
                  <a:srgbClr val="FFFFFF"/>
                </a:solidFill>
                <a:effectLst/>
              </a:rPr>
              <a:t>The data is stored in a database and the survey tool provides some level of analysis of the data; it is also reviewed by an expert.</a:t>
            </a:r>
            <a:endParaRPr lang="en-US" dirty="0">
              <a:latin typeface="+mn-lt"/>
            </a:endParaRPr>
          </a:p>
        </p:txBody>
      </p:sp>
    </p:spTree>
    <p:extLst>
      <p:ext uri="{BB962C8B-B14F-4D97-AF65-F5344CB8AC3E}">
        <p14:creationId xmlns:p14="http://schemas.microsoft.com/office/powerpoint/2010/main" val="612921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5DF72A-B6C6-FF2E-2979-EBA2439FF103}"/>
              </a:ext>
            </a:extLst>
          </p:cNvPr>
          <p:cNvSpPr>
            <a:spLocks noGrp="1"/>
          </p:cNvSpPr>
          <p:nvPr>
            <p:ph idx="1"/>
          </p:nvPr>
        </p:nvSpPr>
        <p:spPr>
          <a:xfrm>
            <a:off x="414068" y="414068"/>
            <a:ext cx="11421374" cy="5900468"/>
          </a:xfrm>
        </p:spPr>
        <p:txBody>
          <a:bodyPr>
            <a:normAutofit/>
          </a:bodyPr>
          <a:lstStyle/>
          <a:p>
            <a:pPr marL="0" indent="0">
              <a:buNone/>
            </a:pPr>
            <a:r>
              <a:rPr lang="en-US" dirty="0">
                <a:latin typeface="+mn-lt"/>
              </a:rPr>
              <a:t>Questions that can be asked in the survey include:</a:t>
            </a:r>
          </a:p>
          <a:p>
            <a:r>
              <a:rPr lang="en-US" b="0" i="0" dirty="0">
                <a:effectLst/>
                <a:latin typeface="+mn-lt"/>
              </a:rPr>
              <a:t>How did you learn about our website?</a:t>
            </a:r>
          </a:p>
          <a:p>
            <a:r>
              <a:rPr lang="en-US" b="0" i="0" dirty="0">
                <a:effectLst/>
                <a:latin typeface="+mn-lt"/>
              </a:rPr>
              <a:t>Considering your </a:t>
            </a:r>
            <a:r>
              <a:rPr lang="en-US" b="0" i="1" u="sng" dirty="0">
                <a:effectLst/>
                <a:latin typeface="+mn-lt"/>
              </a:rPr>
              <a:t>complete</a:t>
            </a:r>
            <a:r>
              <a:rPr lang="en-US" b="0" i="0" dirty="0">
                <a:effectLst/>
                <a:latin typeface="+mn-lt"/>
              </a:rPr>
              <a:t> experience with our company, how likely would you be to recommend us to a friend or colleague?</a:t>
            </a:r>
          </a:p>
          <a:p>
            <a:r>
              <a:rPr lang="en-US" b="0" i="0" dirty="0">
                <a:effectLst/>
                <a:latin typeface="+mn-lt"/>
              </a:rPr>
              <a:t>How satisfied did you feel based on your overall experience?</a:t>
            </a:r>
          </a:p>
          <a:p>
            <a:r>
              <a:rPr lang="en-US" b="0" i="0" dirty="0">
                <a:effectLst/>
                <a:latin typeface="+mn-lt"/>
              </a:rPr>
              <a:t>Please let us know how we can improve your experience.</a:t>
            </a:r>
          </a:p>
          <a:p>
            <a:r>
              <a:rPr lang="en-US" b="0" i="0" dirty="0">
                <a:effectLst/>
                <a:latin typeface="+mn-lt"/>
              </a:rPr>
              <a:t>Did you get what you were looking for?</a:t>
            </a:r>
          </a:p>
          <a:p>
            <a:r>
              <a:rPr lang="en-US" b="0" i="0" dirty="0">
                <a:effectLst/>
                <a:latin typeface="+mn-lt"/>
              </a:rPr>
              <a:t>Are you going to return later?</a:t>
            </a:r>
          </a:p>
          <a:p>
            <a:r>
              <a:rPr lang="en-US" b="0" i="0" dirty="0">
                <a:effectLst/>
                <a:latin typeface="+mn-lt"/>
              </a:rPr>
              <a:t>Did you like the design?</a:t>
            </a:r>
          </a:p>
          <a:p>
            <a:r>
              <a:rPr lang="en-US" b="0" i="0" dirty="0">
                <a:effectLst/>
                <a:latin typeface="+mn-lt"/>
              </a:rPr>
              <a:t>How easy was it to navigate through the site?</a:t>
            </a:r>
          </a:p>
          <a:p>
            <a:r>
              <a:rPr lang="en-US" b="0" i="0" dirty="0">
                <a:effectLst/>
                <a:latin typeface="+mn-lt"/>
              </a:rPr>
              <a:t>How helpful do you find ratings while making a purchase decision?</a:t>
            </a:r>
          </a:p>
          <a:p>
            <a:r>
              <a:rPr lang="en-US" b="0" i="0" dirty="0">
                <a:effectLst/>
                <a:latin typeface="+mn-lt"/>
              </a:rPr>
              <a:t>Did you find enough product details?</a:t>
            </a:r>
          </a:p>
          <a:p>
            <a:r>
              <a:rPr lang="en-US" b="0" i="0" dirty="0">
                <a:effectLst/>
                <a:latin typeface="+mn-lt"/>
              </a:rPr>
              <a:t>Please rate the below parameters as compared to our competitors – website performance, product info, shipping options, online help, overall</a:t>
            </a:r>
          </a:p>
          <a:p>
            <a:pPr marL="0" indent="0">
              <a:buNone/>
            </a:pPr>
            <a:endParaRPr lang="en-US" dirty="0">
              <a:latin typeface="+mn-lt"/>
            </a:endParaRPr>
          </a:p>
        </p:txBody>
      </p:sp>
    </p:spTree>
    <p:extLst>
      <p:ext uri="{BB962C8B-B14F-4D97-AF65-F5344CB8AC3E}">
        <p14:creationId xmlns:p14="http://schemas.microsoft.com/office/powerpoint/2010/main" val="2695018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B34D5-0114-E0E1-3458-FCDC23144935}"/>
              </a:ext>
            </a:extLst>
          </p:cNvPr>
          <p:cNvSpPr>
            <a:spLocks noGrp="1"/>
          </p:cNvSpPr>
          <p:nvPr>
            <p:ph type="title"/>
          </p:nvPr>
        </p:nvSpPr>
        <p:spPr>
          <a:xfrm>
            <a:off x="672860" y="452718"/>
            <a:ext cx="9377974" cy="823991"/>
          </a:xfrm>
        </p:spPr>
        <p:txBody>
          <a:bodyPr/>
          <a:lstStyle/>
          <a:p>
            <a:r>
              <a:rPr lang="en-US" dirty="0"/>
              <a:t>Benefits of online surveys</a:t>
            </a:r>
          </a:p>
        </p:txBody>
      </p:sp>
      <p:sp>
        <p:nvSpPr>
          <p:cNvPr id="3" name="Content Placeholder 2">
            <a:extLst>
              <a:ext uri="{FF2B5EF4-FFF2-40B4-BE49-F238E27FC236}">
                <a16:creationId xmlns:a16="http://schemas.microsoft.com/office/drawing/2014/main" id="{EA69FFC9-F97E-E6F5-0933-4A2BEC814166}"/>
              </a:ext>
            </a:extLst>
          </p:cNvPr>
          <p:cNvSpPr>
            <a:spLocks noGrp="1"/>
          </p:cNvSpPr>
          <p:nvPr>
            <p:ph idx="1"/>
          </p:nvPr>
        </p:nvSpPr>
        <p:spPr>
          <a:xfrm>
            <a:off x="672860" y="1276710"/>
            <a:ext cx="9144000" cy="1656272"/>
          </a:xfrm>
        </p:spPr>
        <p:txBody>
          <a:bodyPr>
            <a:normAutofit lnSpcReduction="10000"/>
          </a:bodyPr>
          <a:lstStyle/>
          <a:p>
            <a:pPr marL="0" indent="0">
              <a:buNone/>
            </a:pPr>
            <a:r>
              <a:rPr lang="en-US" dirty="0">
                <a:latin typeface="+mn-lt"/>
              </a:rPr>
              <a:t>You learn more about:</a:t>
            </a:r>
          </a:p>
          <a:p>
            <a:pPr fontAlgn="base"/>
            <a:r>
              <a:rPr lang="en-US" b="0" i="0" dirty="0">
                <a:effectLst/>
                <a:latin typeface="+mn-lt"/>
              </a:rPr>
              <a:t>Who your users are</a:t>
            </a:r>
          </a:p>
          <a:p>
            <a:pPr fontAlgn="base"/>
            <a:r>
              <a:rPr lang="en-US" b="0" i="0" dirty="0">
                <a:effectLst/>
                <a:latin typeface="+mn-lt"/>
              </a:rPr>
              <a:t>What your users want to accomplish</a:t>
            </a:r>
          </a:p>
          <a:p>
            <a:pPr fontAlgn="base"/>
            <a:r>
              <a:rPr lang="en-US" b="0" i="0" dirty="0">
                <a:effectLst/>
                <a:latin typeface="+mn-lt"/>
              </a:rPr>
              <a:t>What information your users are looking for</a:t>
            </a:r>
          </a:p>
          <a:p>
            <a:pPr marL="0" indent="0">
              <a:buNone/>
            </a:pPr>
            <a:endParaRPr lang="en-US" dirty="0">
              <a:latin typeface="+mn-lt"/>
            </a:endParaRPr>
          </a:p>
        </p:txBody>
      </p:sp>
      <p:sp>
        <p:nvSpPr>
          <p:cNvPr id="4" name="Title 1">
            <a:extLst>
              <a:ext uri="{FF2B5EF4-FFF2-40B4-BE49-F238E27FC236}">
                <a16:creationId xmlns:a16="http://schemas.microsoft.com/office/drawing/2014/main" id="{0429B142-B9B3-A69C-20C9-FFE01F11ABBE}"/>
              </a:ext>
            </a:extLst>
          </p:cNvPr>
          <p:cNvSpPr txBox="1">
            <a:spLocks/>
          </p:cNvSpPr>
          <p:nvPr/>
        </p:nvSpPr>
        <p:spPr>
          <a:xfrm>
            <a:off x="672859" y="3017004"/>
            <a:ext cx="9298521" cy="82399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Considerations:</a:t>
            </a:r>
          </a:p>
        </p:txBody>
      </p:sp>
      <p:sp>
        <p:nvSpPr>
          <p:cNvPr id="8" name="TextBox 7">
            <a:extLst>
              <a:ext uri="{FF2B5EF4-FFF2-40B4-BE49-F238E27FC236}">
                <a16:creationId xmlns:a16="http://schemas.microsoft.com/office/drawing/2014/main" id="{793A159F-F3AE-F9B6-CFB9-8D11B4910B49}"/>
              </a:ext>
            </a:extLst>
          </p:cNvPr>
          <p:cNvSpPr txBox="1"/>
          <p:nvPr/>
        </p:nvSpPr>
        <p:spPr>
          <a:xfrm>
            <a:off x="672858" y="3840994"/>
            <a:ext cx="10846283" cy="2554545"/>
          </a:xfrm>
          <a:prstGeom prst="rect">
            <a:avLst/>
          </a:prstGeom>
          <a:noFill/>
        </p:spPr>
        <p:txBody>
          <a:bodyPr wrap="square">
            <a:spAutoFit/>
          </a:bodyPr>
          <a:lstStyle/>
          <a:p>
            <a:pPr marL="342900" indent="-342900">
              <a:buFont typeface="Arial" panose="020B0604020202020204" pitchFamily="34" charset="0"/>
              <a:buChar char="•"/>
            </a:pPr>
            <a:r>
              <a:rPr lang="en-US" sz="2000" dirty="0"/>
              <a:t>Surveys should be brief</a:t>
            </a:r>
          </a:p>
          <a:p>
            <a:pPr marL="342900" indent="-342900" algn="l" fontAlgn="base">
              <a:buFont typeface="Arial" panose="020B0604020202020204" pitchFamily="34" charset="0"/>
              <a:buChar char="•"/>
            </a:pPr>
            <a:r>
              <a:rPr lang="en-US" sz="2000" b="0" i="0" dirty="0">
                <a:effectLst/>
              </a:rPr>
              <a:t>Provide the participant with an estimate of completion time up front, as well as something that indicates their progress </a:t>
            </a:r>
          </a:p>
          <a:p>
            <a:pPr marL="342900" indent="-342900" algn="l" fontAlgn="base">
              <a:buFont typeface="Arial" panose="020B0604020202020204" pitchFamily="34" charset="0"/>
              <a:buChar char="•"/>
            </a:pPr>
            <a:r>
              <a:rPr lang="en-US" sz="2000" b="0" i="0" dirty="0">
                <a:effectLst/>
              </a:rPr>
              <a:t>Include a mix of open-ended questions—in which users complete the answer—and closed questions</a:t>
            </a:r>
          </a:p>
          <a:p>
            <a:pPr marL="342900" indent="-342900" algn="l" fontAlgn="base">
              <a:buFont typeface="Arial" panose="020B0604020202020204" pitchFamily="34" charset="0"/>
              <a:buChar char="•"/>
            </a:pPr>
            <a:r>
              <a:rPr lang="en-US" sz="2000" b="0" i="0" dirty="0">
                <a:effectLst/>
              </a:rPr>
              <a:t>Ask if a respondent is willing to answer more in-depth questions in a follow-up survey or interview</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997267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E7D82-0CDE-BFF1-E39D-462ED3385D88}"/>
              </a:ext>
            </a:extLst>
          </p:cNvPr>
          <p:cNvSpPr>
            <a:spLocks noGrp="1"/>
          </p:cNvSpPr>
          <p:nvPr>
            <p:ph type="title"/>
          </p:nvPr>
        </p:nvSpPr>
        <p:spPr/>
        <p:txBody>
          <a:bodyPr/>
          <a:lstStyle/>
          <a:p>
            <a:r>
              <a:rPr lang="en-US" dirty="0"/>
              <a:t>When to do?</a:t>
            </a:r>
          </a:p>
        </p:txBody>
      </p:sp>
      <p:sp>
        <p:nvSpPr>
          <p:cNvPr id="3" name="Content Placeholder 2">
            <a:extLst>
              <a:ext uri="{FF2B5EF4-FFF2-40B4-BE49-F238E27FC236}">
                <a16:creationId xmlns:a16="http://schemas.microsoft.com/office/drawing/2014/main" id="{4DD8DF06-881B-F292-D8FA-107FDB2F87C2}"/>
              </a:ext>
            </a:extLst>
          </p:cNvPr>
          <p:cNvSpPr>
            <a:spLocks noGrp="1"/>
          </p:cNvSpPr>
          <p:nvPr>
            <p:ph idx="1"/>
          </p:nvPr>
        </p:nvSpPr>
        <p:spPr>
          <a:xfrm>
            <a:off x="845388" y="1673525"/>
            <a:ext cx="9204465" cy="4574875"/>
          </a:xfrm>
        </p:spPr>
        <p:txBody>
          <a:bodyPr/>
          <a:lstStyle/>
          <a:p>
            <a:pPr fontAlgn="base"/>
            <a:r>
              <a:rPr lang="en-US" b="1" i="0" dirty="0">
                <a:effectLst/>
                <a:latin typeface="+mn-lt"/>
              </a:rPr>
              <a:t>Before a site redesign</a:t>
            </a:r>
            <a:r>
              <a:rPr lang="en-US" b="0" i="0" dirty="0">
                <a:effectLst/>
                <a:latin typeface="+mn-lt"/>
              </a:rPr>
              <a:t> - learn about current users and what they are trying to accomplish</a:t>
            </a:r>
          </a:p>
          <a:p>
            <a:pPr fontAlgn="base"/>
            <a:r>
              <a:rPr lang="en-US" b="1" i="0" dirty="0">
                <a:effectLst/>
                <a:latin typeface="+mn-lt"/>
              </a:rPr>
              <a:t>After launching a new or revised site</a:t>
            </a:r>
            <a:r>
              <a:rPr lang="en-US" b="0" i="0" dirty="0">
                <a:effectLst/>
                <a:latin typeface="+mn-lt"/>
              </a:rPr>
              <a:t> - learn if your new design meets the needs of users and identify areas for improvement</a:t>
            </a:r>
          </a:p>
          <a:p>
            <a:pPr fontAlgn="base"/>
            <a:r>
              <a:rPr lang="en-US" b="1" i="0" dirty="0">
                <a:effectLst/>
                <a:latin typeface="+mn-lt"/>
              </a:rPr>
              <a:t>When you want to have content or features rated or ranked </a:t>
            </a:r>
            <a:r>
              <a:rPr lang="en-US" b="0" i="0" dirty="0">
                <a:effectLst/>
                <a:latin typeface="+mn-lt"/>
              </a:rPr>
              <a:t>- conduct ongoing surveys to gain ideas for future improvements</a:t>
            </a:r>
          </a:p>
        </p:txBody>
      </p:sp>
    </p:spTree>
    <p:extLst>
      <p:ext uri="{BB962C8B-B14F-4D97-AF65-F5344CB8AC3E}">
        <p14:creationId xmlns:p14="http://schemas.microsoft.com/office/powerpoint/2010/main" val="1097947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Fruits and vegetables in bags">
            <a:extLst>
              <a:ext uri="{FF2B5EF4-FFF2-40B4-BE49-F238E27FC236}">
                <a16:creationId xmlns:a16="http://schemas.microsoft.com/office/drawing/2014/main" id="{5AF9F33D-ECE4-5A44-DEDB-BBA6CF64645D}"/>
              </a:ext>
            </a:extLst>
          </p:cNvPr>
          <p:cNvPicPr>
            <a:picLocks noChangeAspect="1"/>
          </p:cNvPicPr>
          <p:nvPr/>
        </p:nvPicPr>
        <p:blipFill rotWithShape="1">
          <a:blip r:embed="rId3">
            <a:duotone>
              <a:prstClr val="black"/>
              <a:schemeClr val="accent5">
                <a:tint val="45000"/>
                <a:satMod val="400000"/>
              </a:schemeClr>
            </a:duotone>
            <a:alphaModFix amt="1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7F0E81BD-445E-41A4-0461-8EDC0C22C317}"/>
              </a:ext>
            </a:extLst>
          </p:cNvPr>
          <p:cNvSpPr>
            <a:spLocks noGrp="1"/>
          </p:cNvSpPr>
          <p:nvPr>
            <p:ph type="title"/>
          </p:nvPr>
        </p:nvSpPr>
        <p:spPr>
          <a:xfrm>
            <a:off x="646111" y="452718"/>
            <a:ext cx="9404723" cy="1400530"/>
          </a:xfrm>
        </p:spPr>
        <p:txBody>
          <a:bodyPr>
            <a:normAutofit/>
          </a:bodyPr>
          <a:lstStyle/>
          <a:p>
            <a:r>
              <a:rPr lang="en-US" dirty="0"/>
              <a:t>Problem Statement</a:t>
            </a:r>
            <a:br>
              <a:rPr lang="en-US" dirty="0"/>
            </a:br>
            <a:endParaRPr lang="en-US" dirty="0"/>
          </a:p>
        </p:txBody>
      </p:sp>
      <p:sp>
        <p:nvSpPr>
          <p:cNvPr id="9" name="Rectangle 8">
            <a:extLst>
              <a:ext uri="{FF2B5EF4-FFF2-40B4-BE49-F238E27FC236}">
                <a16:creationId xmlns:a16="http://schemas.microsoft.com/office/drawing/2014/main" id="{909FE742-1A27-4AEF-B5F0-F8C383EAB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CEFC458-C9BB-32F3-125E-B56B74F37C17}"/>
              </a:ext>
            </a:extLst>
          </p:cNvPr>
          <p:cNvSpPr>
            <a:spLocks noGrp="1"/>
          </p:cNvSpPr>
          <p:nvPr>
            <p:ph idx="1"/>
          </p:nvPr>
        </p:nvSpPr>
        <p:spPr>
          <a:xfrm>
            <a:off x="1103312" y="2052918"/>
            <a:ext cx="8946541" cy="4195481"/>
          </a:xfrm>
        </p:spPr>
        <p:txBody>
          <a:bodyPr anchor="ctr">
            <a:normAutofit/>
          </a:bodyPr>
          <a:lstStyle/>
          <a:p>
            <a:pPr marL="0" indent="0">
              <a:lnSpc>
                <a:spcPct val="90000"/>
              </a:lnSpc>
              <a:buNone/>
            </a:pPr>
            <a:r>
              <a:rPr lang="en-US" sz="1900"/>
              <a:t>Online grocery shopping has seen a significant rise in the past few years due to its convenience and availability through multiple applications. It’s getting more difficult for users to spend time in a grocery shop with a well-thought list due to the following issues:</a:t>
            </a:r>
          </a:p>
          <a:p>
            <a:pPr>
              <a:lnSpc>
                <a:spcPct val="90000"/>
              </a:lnSpc>
            </a:pPr>
            <a:r>
              <a:rPr lang="en-US" sz="1900"/>
              <a:t>Users with busy schedules may not find the time it takes to shop for items on a regular basis from nearby stores and wait in line for checkout and put the effort to carry them home</a:t>
            </a:r>
          </a:p>
          <a:p>
            <a:pPr>
              <a:lnSpc>
                <a:spcPct val="90000"/>
              </a:lnSpc>
            </a:pPr>
            <a:r>
              <a:rPr lang="en-US" sz="1900"/>
              <a:t>Users may prefer to shop from specific stores that may not be easily accessible to them</a:t>
            </a:r>
          </a:p>
          <a:p>
            <a:pPr>
              <a:lnSpc>
                <a:spcPct val="90000"/>
              </a:lnSpc>
            </a:pPr>
            <a:r>
              <a:rPr lang="en-US" sz="1900"/>
              <a:t>Users may want an instant delivery of items, say within 20 minutes.</a:t>
            </a:r>
          </a:p>
          <a:p>
            <a:pPr>
              <a:lnSpc>
                <a:spcPct val="90000"/>
              </a:lnSpc>
            </a:pPr>
            <a:r>
              <a:rPr lang="en-US" sz="1900"/>
              <a:t>Users may prefer to order fresh groceries daily for cooking purposes.</a:t>
            </a:r>
          </a:p>
          <a:p>
            <a:pPr>
              <a:lnSpc>
                <a:spcPct val="90000"/>
              </a:lnSpc>
            </a:pPr>
            <a:r>
              <a:rPr lang="en-US" sz="1900"/>
              <a:t>Users may prefer to have exact quantities of certain items for a meal of exact numbers</a:t>
            </a:r>
          </a:p>
          <a:p>
            <a:pPr>
              <a:lnSpc>
                <a:spcPct val="90000"/>
              </a:lnSpc>
            </a:pPr>
            <a:endParaRPr lang="en-US" sz="1900"/>
          </a:p>
          <a:p>
            <a:pPr>
              <a:lnSpc>
                <a:spcPct val="90000"/>
              </a:lnSpc>
            </a:pPr>
            <a:endParaRPr lang="en-US" sz="1900"/>
          </a:p>
        </p:txBody>
      </p:sp>
    </p:spTree>
    <p:extLst>
      <p:ext uri="{BB962C8B-B14F-4D97-AF65-F5344CB8AC3E}">
        <p14:creationId xmlns:p14="http://schemas.microsoft.com/office/powerpoint/2010/main" val="3109268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52E0-CA94-2B93-1816-BFEF426DE2FC}"/>
              </a:ext>
            </a:extLst>
          </p:cNvPr>
          <p:cNvSpPr>
            <a:spLocks noGrp="1"/>
          </p:cNvSpPr>
          <p:nvPr>
            <p:ph type="title"/>
          </p:nvPr>
        </p:nvSpPr>
        <p:spPr/>
        <p:txBody>
          <a:bodyPr/>
          <a:lstStyle/>
          <a:p>
            <a:r>
              <a:rPr lang="en-US" dirty="0"/>
              <a:t>Competitive Analysis</a:t>
            </a:r>
          </a:p>
        </p:txBody>
      </p:sp>
      <p:sp>
        <p:nvSpPr>
          <p:cNvPr id="3" name="Content Placeholder 2">
            <a:extLst>
              <a:ext uri="{FF2B5EF4-FFF2-40B4-BE49-F238E27FC236}">
                <a16:creationId xmlns:a16="http://schemas.microsoft.com/office/drawing/2014/main" id="{3DCF4B12-8FA5-F584-818A-FB05A370E8A4}"/>
              </a:ext>
            </a:extLst>
          </p:cNvPr>
          <p:cNvSpPr>
            <a:spLocks noGrp="1"/>
          </p:cNvSpPr>
          <p:nvPr>
            <p:ph idx="1"/>
          </p:nvPr>
        </p:nvSpPr>
        <p:spPr>
          <a:xfrm>
            <a:off x="646111" y="1436298"/>
            <a:ext cx="8946541" cy="4968984"/>
          </a:xfrm>
        </p:spPr>
        <p:txBody>
          <a:bodyPr>
            <a:normAutofit/>
          </a:bodyPr>
          <a:lstStyle/>
          <a:p>
            <a:r>
              <a:rPr lang="en-US" dirty="0">
                <a:latin typeface="+mn-lt"/>
              </a:rPr>
              <a:t>Technique </a:t>
            </a:r>
            <a:r>
              <a:rPr lang="en-US" i="0" dirty="0">
                <a:effectLst/>
                <a:latin typeface="+mn-lt"/>
              </a:rPr>
              <a:t>use to understand the competition, identify opportunities, and find an edge. </a:t>
            </a:r>
          </a:p>
          <a:p>
            <a:r>
              <a:rPr lang="en-US" i="0" dirty="0">
                <a:effectLst/>
                <a:latin typeface="+mn-lt"/>
              </a:rPr>
              <a:t>Provides UX design teams with valuable insights to develop a UX strategy that enhances a product’s user experience and business value.</a:t>
            </a:r>
          </a:p>
          <a:p>
            <a:r>
              <a:rPr lang="en-US" dirty="0">
                <a:latin typeface="+mn-lt"/>
              </a:rPr>
              <a:t>Helps to </a:t>
            </a:r>
            <a:r>
              <a:rPr lang="en-US" i="0" dirty="0">
                <a:effectLst/>
                <a:latin typeface="+mn-lt"/>
              </a:rPr>
              <a:t>Develop a UX strategy and prioritize the design process</a:t>
            </a:r>
          </a:p>
          <a:p>
            <a:r>
              <a:rPr lang="en-US" i="0" dirty="0">
                <a:effectLst/>
                <a:latin typeface="+mn-lt"/>
              </a:rPr>
              <a:t>Discover how competitors solve similar usability issues</a:t>
            </a:r>
          </a:p>
          <a:p>
            <a:r>
              <a:rPr lang="en-US" i="0" dirty="0">
                <a:effectLst/>
                <a:latin typeface="+mn-lt"/>
              </a:rPr>
              <a:t>Determine competition strengths and weaknesses</a:t>
            </a:r>
          </a:p>
          <a:p>
            <a:r>
              <a:rPr lang="en-US" i="0" dirty="0">
                <a:effectLst/>
                <a:latin typeface="+mn-lt"/>
              </a:rPr>
              <a:t>Learn about trends and innovation</a:t>
            </a:r>
          </a:p>
          <a:p>
            <a:r>
              <a:rPr lang="en-US" i="0" dirty="0">
                <a:effectLst/>
                <a:latin typeface="+mn-lt"/>
              </a:rPr>
              <a:t>Building a new Product or Feature</a:t>
            </a:r>
          </a:p>
          <a:p>
            <a:r>
              <a:rPr lang="en-US" i="0" dirty="0">
                <a:effectLst/>
                <a:latin typeface="+mn-lt"/>
              </a:rPr>
              <a:t>Identify Market Gaps</a:t>
            </a:r>
          </a:p>
          <a:p>
            <a:r>
              <a:rPr lang="en-US" i="0" dirty="0">
                <a:effectLst/>
                <a:latin typeface="+mn-lt"/>
              </a:rPr>
              <a:t>Support Research</a:t>
            </a:r>
          </a:p>
        </p:txBody>
      </p:sp>
    </p:spTree>
    <p:extLst>
      <p:ext uri="{BB962C8B-B14F-4D97-AF65-F5344CB8AC3E}">
        <p14:creationId xmlns:p14="http://schemas.microsoft.com/office/powerpoint/2010/main" val="958590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7AD9F-64E8-A742-27DC-5FF6543CF46C}"/>
              </a:ext>
            </a:extLst>
          </p:cNvPr>
          <p:cNvSpPr>
            <a:spLocks noGrp="1"/>
          </p:cNvSpPr>
          <p:nvPr>
            <p:ph type="title"/>
          </p:nvPr>
        </p:nvSpPr>
        <p:spPr>
          <a:xfrm>
            <a:off x="646111" y="452718"/>
            <a:ext cx="9404723" cy="841244"/>
          </a:xfrm>
        </p:spPr>
        <p:txBody>
          <a:bodyPr/>
          <a:lstStyle/>
          <a:p>
            <a:r>
              <a:rPr lang="en-US" dirty="0"/>
              <a:t>When to do Competitive Analysis?</a:t>
            </a:r>
          </a:p>
        </p:txBody>
      </p:sp>
      <p:sp>
        <p:nvSpPr>
          <p:cNvPr id="3" name="Content Placeholder 2">
            <a:extLst>
              <a:ext uri="{FF2B5EF4-FFF2-40B4-BE49-F238E27FC236}">
                <a16:creationId xmlns:a16="http://schemas.microsoft.com/office/drawing/2014/main" id="{74FF6D92-141A-9178-86DC-1333B65CE1CF}"/>
              </a:ext>
            </a:extLst>
          </p:cNvPr>
          <p:cNvSpPr>
            <a:spLocks noGrp="1"/>
          </p:cNvSpPr>
          <p:nvPr>
            <p:ph idx="1"/>
          </p:nvPr>
        </p:nvSpPr>
        <p:spPr>
          <a:xfrm>
            <a:off x="646112" y="1431986"/>
            <a:ext cx="9075938" cy="841244"/>
          </a:xfrm>
        </p:spPr>
        <p:txBody>
          <a:bodyPr/>
          <a:lstStyle/>
          <a:p>
            <a:pPr marL="0" indent="0">
              <a:buNone/>
            </a:pPr>
            <a:r>
              <a:rPr lang="en-US" dirty="0">
                <a:latin typeface="+mn-lt"/>
              </a:rPr>
              <a:t>A</a:t>
            </a:r>
            <a:r>
              <a:rPr lang="en-US" b="0" i="0" dirty="0">
                <a:effectLst/>
                <a:latin typeface="+mn-lt"/>
              </a:rPr>
              <a:t>t the start of a new project during the early stages of the design process.</a:t>
            </a:r>
            <a:endParaRPr lang="en-US" dirty="0">
              <a:latin typeface="+mn-lt"/>
            </a:endParaRPr>
          </a:p>
        </p:txBody>
      </p:sp>
      <p:sp>
        <p:nvSpPr>
          <p:cNvPr id="4" name="Title 1">
            <a:extLst>
              <a:ext uri="{FF2B5EF4-FFF2-40B4-BE49-F238E27FC236}">
                <a16:creationId xmlns:a16="http://schemas.microsoft.com/office/drawing/2014/main" id="{302166CE-6D98-80B5-EC13-06BA0B69DB4C}"/>
              </a:ext>
            </a:extLst>
          </p:cNvPr>
          <p:cNvSpPr txBox="1">
            <a:spLocks/>
          </p:cNvSpPr>
          <p:nvPr/>
        </p:nvSpPr>
        <p:spPr>
          <a:xfrm>
            <a:off x="646111" y="2273230"/>
            <a:ext cx="9404723" cy="84124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Types of Competitors</a:t>
            </a:r>
          </a:p>
        </p:txBody>
      </p:sp>
      <p:sp>
        <p:nvSpPr>
          <p:cNvPr id="5" name="Content Placeholder 2">
            <a:extLst>
              <a:ext uri="{FF2B5EF4-FFF2-40B4-BE49-F238E27FC236}">
                <a16:creationId xmlns:a16="http://schemas.microsoft.com/office/drawing/2014/main" id="{FC4668BE-1FA0-FABF-A6CF-C48B8C0A6863}"/>
              </a:ext>
            </a:extLst>
          </p:cNvPr>
          <p:cNvSpPr txBox="1">
            <a:spLocks/>
          </p:cNvSpPr>
          <p:nvPr/>
        </p:nvSpPr>
        <p:spPr>
          <a:xfrm>
            <a:off x="646112" y="3252497"/>
            <a:ext cx="9075938" cy="26824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latin typeface="+mn-lt"/>
              </a:rPr>
              <a:t>Direct competitors - </a:t>
            </a:r>
            <a:r>
              <a:rPr lang="en-US" b="0" i="0" dirty="0">
                <a:effectLst/>
                <a:latin typeface="+mn-lt"/>
              </a:rPr>
              <a:t>offer the same goods and services to the same or overlapping target market (Instacart, Getir)</a:t>
            </a:r>
            <a:endParaRPr lang="en-US" dirty="0">
              <a:latin typeface="+mn-lt"/>
            </a:endParaRPr>
          </a:p>
          <a:p>
            <a:r>
              <a:rPr lang="en-US" dirty="0">
                <a:latin typeface="+mn-lt"/>
              </a:rPr>
              <a:t>Indirect competitors - </a:t>
            </a:r>
            <a:r>
              <a:rPr lang="en-US" b="0" i="0" dirty="0">
                <a:effectLst/>
                <a:latin typeface="+mn-lt"/>
              </a:rPr>
              <a:t>operate in the same market space but offer different products – </a:t>
            </a:r>
            <a:r>
              <a:rPr lang="en-US" b="0" i="0" dirty="0" err="1">
                <a:effectLst/>
                <a:latin typeface="+mn-lt"/>
              </a:rPr>
              <a:t>GrubHub</a:t>
            </a:r>
            <a:r>
              <a:rPr lang="en-US" b="0" i="0" dirty="0">
                <a:effectLst/>
                <a:latin typeface="+mn-lt"/>
              </a:rPr>
              <a:t>, </a:t>
            </a:r>
            <a:r>
              <a:rPr lang="en-US" b="0" i="0" dirty="0" err="1">
                <a:effectLst/>
                <a:latin typeface="+mn-lt"/>
              </a:rPr>
              <a:t>DoorDash</a:t>
            </a:r>
            <a:r>
              <a:rPr lang="en-US" b="0" i="0" dirty="0">
                <a:effectLst/>
                <a:latin typeface="+mn-lt"/>
              </a:rPr>
              <a:t>, </a:t>
            </a:r>
            <a:r>
              <a:rPr lang="en-US" b="0" i="0" dirty="0" err="1">
                <a:effectLst/>
                <a:latin typeface="+mn-lt"/>
              </a:rPr>
              <a:t>UberEats</a:t>
            </a:r>
            <a:endParaRPr lang="en-US" dirty="0">
              <a:latin typeface="+mn-lt"/>
            </a:endParaRPr>
          </a:p>
        </p:txBody>
      </p:sp>
    </p:spTree>
    <p:extLst>
      <p:ext uri="{BB962C8B-B14F-4D97-AF65-F5344CB8AC3E}">
        <p14:creationId xmlns:p14="http://schemas.microsoft.com/office/powerpoint/2010/main" val="4042277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A5927-A1DD-1974-427E-C3CEB7486CE0}"/>
              </a:ext>
            </a:extLst>
          </p:cNvPr>
          <p:cNvSpPr>
            <a:spLocks noGrp="1"/>
          </p:cNvSpPr>
          <p:nvPr>
            <p:ph type="title"/>
          </p:nvPr>
        </p:nvSpPr>
        <p:spPr/>
        <p:txBody>
          <a:bodyPr/>
          <a:lstStyle/>
          <a:p>
            <a:r>
              <a:rPr lang="en-US" dirty="0"/>
              <a:t>Competitive Analysis Research Methods</a:t>
            </a:r>
          </a:p>
        </p:txBody>
      </p:sp>
      <p:sp>
        <p:nvSpPr>
          <p:cNvPr id="3" name="Content Placeholder 2">
            <a:extLst>
              <a:ext uri="{FF2B5EF4-FFF2-40B4-BE49-F238E27FC236}">
                <a16:creationId xmlns:a16="http://schemas.microsoft.com/office/drawing/2014/main" id="{8B2BF47B-935A-94CD-D53D-A90CBBAA009B}"/>
              </a:ext>
            </a:extLst>
          </p:cNvPr>
          <p:cNvSpPr>
            <a:spLocks noGrp="1"/>
          </p:cNvSpPr>
          <p:nvPr>
            <p:ph idx="1"/>
          </p:nvPr>
        </p:nvSpPr>
        <p:spPr>
          <a:xfrm>
            <a:off x="646111" y="2017326"/>
            <a:ext cx="9404722" cy="4395151"/>
          </a:xfrm>
        </p:spPr>
        <p:txBody>
          <a:bodyPr/>
          <a:lstStyle/>
          <a:p>
            <a:r>
              <a:rPr lang="en-US" i="0" dirty="0">
                <a:effectLst/>
                <a:latin typeface="+mn-lt"/>
              </a:rPr>
              <a:t>SWOT Analysis (strengths, weaknesses, opportunities, threats)</a:t>
            </a:r>
          </a:p>
          <a:p>
            <a:r>
              <a:rPr lang="en-US" i="0" dirty="0">
                <a:effectLst/>
                <a:latin typeface="+mn-lt"/>
              </a:rPr>
              <a:t>Using a Competitor’s Product</a:t>
            </a:r>
          </a:p>
          <a:p>
            <a:r>
              <a:rPr lang="en-US" i="0" dirty="0">
                <a:effectLst/>
                <a:latin typeface="+mn-lt"/>
              </a:rPr>
              <a:t>Reading Competitors’ Reviews</a:t>
            </a:r>
          </a:p>
          <a:p>
            <a:r>
              <a:rPr lang="en-US" i="0" dirty="0">
                <a:effectLst/>
                <a:latin typeface="+mn-lt"/>
              </a:rPr>
              <a:t>Comparison Chart</a:t>
            </a:r>
          </a:p>
          <a:p>
            <a:r>
              <a:rPr lang="en-US" i="0" dirty="0">
                <a:effectLst/>
                <a:latin typeface="+mn-lt"/>
              </a:rPr>
              <a:t>User Journey Comparison</a:t>
            </a:r>
          </a:p>
          <a:p>
            <a:r>
              <a:rPr lang="en-US" i="0" dirty="0">
                <a:effectLst/>
                <a:latin typeface="+mn-lt"/>
              </a:rPr>
              <a:t>Usability Test on a Competitor’s Prototype</a:t>
            </a:r>
          </a:p>
          <a:p>
            <a:pPr marL="0" indent="0">
              <a:buNone/>
            </a:pPr>
            <a:endParaRPr lang="en-US" i="0" dirty="0">
              <a:effectLst/>
              <a:latin typeface="+mn-lt"/>
            </a:endParaRPr>
          </a:p>
          <a:p>
            <a:endParaRPr lang="en-US" dirty="0">
              <a:latin typeface="+mn-lt"/>
            </a:endParaRPr>
          </a:p>
        </p:txBody>
      </p:sp>
    </p:spTree>
    <p:extLst>
      <p:ext uri="{BB962C8B-B14F-4D97-AF65-F5344CB8AC3E}">
        <p14:creationId xmlns:p14="http://schemas.microsoft.com/office/powerpoint/2010/main" val="403891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8501-03A5-097F-6851-DF3333D3D525}"/>
              </a:ext>
            </a:extLst>
          </p:cNvPr>
          <p:cNvSpPr>
            <a:spLocks noGrp="1"/>
          </p:cNvSpPr>
          <p:nvPr>
            <p:ph type="title"/>
          </p:nvPr>
        </p:nvSpPr>
        <p:spPr/>
        <p:txBody>
          <a:bodyPr/>
          <a:lstStyle/>
          <a:p>
            <a:r>
              <a:rPr lang="en-US" dirty="0"/>
              <a:t>Prototype Feedback and Testing</a:t>
            </a:r>
          </a:p>
        </p:txBody>
      </p:sp>
      <p:sp>
        <p:nvSpPr>
          <p:cNvPr id="3" name="Content Placeholder 2">
            <a:extLst>
              <a:ext uri="{FF2B5EF4-FFF2-40B4-BE49-F238E27FC236}">
                <a16:creationId xmlns:a16="http://schemas.microsoft.com/office/drawing/2014/main" id="{0848FFD4-B920-C995-7F4C-23D893FD8070}"/>
              </a:ext>
            </a:extLst>
          </p:cNvPr>
          <p:cNvSpPr>
            <a:spLocks noGrp="1"/>
          </p:cNvSpPr>
          <p:nvPr>
            <p:ph idx="1"/>
          </p:nvPr>
        </p:nvSpPr>
        <p:spPr>
          <a:xfrm>
            <a:off x="645132" y="1621766"/>
            <a:ext cx="9404722" cy="4626633"/>
          </a:xfrm>
        </p:spPr>
        <p:txBody>
          <a:bodyPr/>
          <a:lstStyle/>
          <a:p>
            <a:r>
              <a:rPr lang="en-US" dirty="0">
                <a:latin typeface="+mn-lt"/>
              </a:rPr>
              <a:t>C</a:t>
            </a:r>
            <a:r>
              <a:rPr lang="en-US" b="0" i="0" dirty="0">
                <a:effectLst/>
                <a:latin typeface="+mn-lt"/>
              </a:rPr>
              <a:t>reates a design mock-up or a feature prototype </a:t>
            </a:r>
          </a:p>
          <a:p>
            <a:r>
              <a:rPr lang="en-US" dirty="0">
                <a:latin typeface="+mn-lt"/>
              </a:rPr>
              <a:t>G</a:t>
            </a:r>
            <a:r>
              <a:rPr lang="en-US" b="0" i="0" dirty="0">
                <a:effectLst/>
                <a:latin typeface="+mn-lt"/>
              </a:rPr>
              <a:t>athers feedback from your target audience on what to keep and what does not work for them</a:t>
            </a:r>
          </a:p>
          <a:p>
            <a:r>
              <a:rPr lang="en-US" b="0" i="0" dirty="0">
                <a:effectLst/>
                <a:latin typeface="+mn-lt"/>
              </a:rPr>
              <a:t>Identifies potential issues or validate product decisions.</a:t>
            </a:r>
            <a:endParaRPr lang="en-US" dirty="0">
              <a:latin typeface="+mn-lt"/>
            </a:endParaRPr>
          </a:p>
          <a:p>
            <a:r>
              <a:rPr lang="en-US" b="0" i="0" dirty="0">
                <a:effectLst/>
                <a:latin typeface="+mn-lt"/>
              </a:rPr>
              <a:t>Gathers insights for the current product and learn how it can be modified to best meet the users’ needs, whether that’s a product walkthrough or added in-product widgets</a:t>
            </a:r>
          </a:p>
          <a:p>
            <a:endParaRPr lang="en-US" dirty="0">
              <a:latin typeface="+mn-lt"/>
            </a:endParaRPr>
          </a:p>
        </p:txBody>
      </p:sp>
    </p:spTree>
    <p:extLst>
      <p:ext uri="{BB962C8B-B14F-4D97-AF65-F5344CB8AC3E}">
        <p14:creationId xmlns:p14="http://schemas.microsoft.com/office/powerpoint/2010/main" val="1609591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A8BCB-A640-78CD-B5FE-C8DFDC4FEA97}"/>
              </a:ext>
            </a:extLst>
          </p:cNvPr>
          <p:cNvSpPr>
            <a:spLocks noGrp="1"/>
          </p:cNvSpPr>
          <p:nvPr>
            <p:ph type="title"/>
          </p:nvPr>
        </p:nvSpPr>
        <p:spPr>
          <a:xfrm>
            <a:off x="646111" y="452718"/>
            <a:ext cx="9404723" cy="841244"/>
          </a:xfrm>
        </p:spPr>
        <p:txBody>
          <a:bodyPr/>
          <a:lstStyle/>
          <a:p>
            <a:r>
              <a:rPr lang="en-US" dirty="0"/>
              <a:t>Benefits:</a:t>
            </a:r>
          </a:p>
        </p:txBody>
      </p:sp>
      <p:sp>
        <p:nvSpPr>
          <p:cNvPr id="3" name="Content Placeholder 2">
            <a:extLst>
              <a:ext uri="{FF2B5EF4-FFF2-40B4-BE49-F238E27FC236}">
                <a16:creationId xmlns:a16="http://schemas.microsoft.com/office/drawing/2014/main" id="{0749916B-A215-CB2B-30EB-210BDB933FF3}"/>
              </a:ext>
            </a:extLst>
          </p:cNvPr>
          <p:cNvSpPr>
            <a:spLocks noGrp="1"/>
          </p:cNvSpPr>
          <p:nvPr>
            <p:ph idx="1"/>
          </p:nvPr>
        </p:nvSpPr>
        <p:spPr>
          <a:xfrm>
            <a:off x="645132" y="1414732"/>
            <a:ext cx="9404722" cy="983411"/>
          </a:xfrm>
        </p:spPr>
        <p:txBody>
          <a:bodyPr/>
          <a:lstStyle/>
          <a:p>
            <a:r>
              <a:rPr lang="en-US" b="0" i="0" dirty="0">
                <a:effectLst/>
                <a:latin typeface="+mn-lt"/>
              </a:rPr>
              <a:t>Find issues early on</a:t>
            </a:r>
          </a:p>
          <a:p>
            <a:pPr algn="l"/>
            <a:r>
              <a:rPr lang="en-US" b="0" i="0" dirty="0">
                <a:effectLst/>
                <a:latin typeface="+mn-lt"/>
              </a:rPr>
              <a:t>Discover potential opportunities</a:t>
            </a:r>
          </a:p>
        </p:txBody>
      </p:sp>
      <p:sp>
        <p:nvSpPr>
          <p:cNvPr id="4" name="Title 1">
            <a:extLst>
              <a:ext uri="{FF2B5EF4-FFF2-40B4-BE49-F238E27FC236}">
                <a16:creationId xmlns:a16="http://schemas.microsoft.com/office/drawing/2014/main" id="{8F322D37-D148-1CA1-EE14-8BDFBFA1371F}"/>
              </a:ext>
            </a:extLst>
          </p:cNvPr>
          <p:cNvSpPr txBox="1">
            <a:spLocks/>
          </p:cNvSpPr>
          <p:nvPr/>
        </p:nvSpPr>
        <p:spPr>
          <a:xfrm>
            <a:off x="646111" y="2398143"/>
            <a:ext cx="9404723" cy="84124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How to Test?</a:t>
            </a:r>
          </a:p>
        </p:txBody>
      </p:sp>
      <p:sp>
        <p:nvSpPr>
          <p:cNvPr id="5" name="Content Placeholder 2">
            <a:extLst>
              <a:ext uri="{FF2B5EF4-FFF2-40B4-BE49-F238E27FC236}">
                <a16:creationId xmlns:a16="http://schemas.microsoft.com/office/drawing/2014/main" id="{0B50C10E-E024-AB37-D768-D5DA8A9F24FB}"/>
              </a:ext>
            </a:extLst>
          </p:cNvPr>
          <p:cNvSpPr txBox="1">
            <a:spLocks/>
          </p:cNvSpPr>
          <p:nvPr/>
        </p:nvSpPr>
        <p:spPr>
          <a:xfrm>
            <a:off x="645132" y="3360158"/>
            <a:ext cx="9404722" cy="27645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l"/>
            <a:r>
              <a:rPr lang="en-US" b="0" i="0" dirty="0">
                <a:effectLst/>
                <a:latin typeface="+mn-lt"/>
              </a:rPr>
              <a:t>Know what you’re testing and why</a:t>
            </a:r>
          </a:p>
          <a:p>
            <a:r>
              <a:rPr lang="en-US" b="0" i="0" dirty="0">
                <a:effectLst/>
                <a:latin typeface="+mn-lt"/>
              </a:rPr>
              <a:t>Define the target audience for your test</a:t>
            </a:r>
          </a:p>
          <a:p>
            <a:pPr algn="l"/>
            <a:r>
              <a:rPr lang="en-US" b="0" i="0" dirty="0">
                <a:effectLst/>
                <a:latin typeface="+mn-lt"/>
              </a:rPr>
              <a:t>Create a prototype</a:t>
            </a:r>
          </a:p>
          <a:p>
            <a:r>
              <a:rPr lang="en-US" b="0" i="0" dirty="0">
                <a:effectLst/>
                <a:latin typeface="+mn-lt"/>
              </a:rPr>
              <a:t>Choose the usability testing technique</a:t>
            </a:r>
          </a:p>
          <a:p>
            <a:r>
              <a:rPr lang="en-US" b="0" i="0" dirty="0">
                <a:effectLst/>
                <a:latin typeface="+mn-lt"/>
              </a:rPr>
              <a:t>Decide which tools you’ll use</a:t>
            </a:r>
          </a:p>
          <a:p>
            <a:r>
              <a:rPr lang="en-US" b="0" i="0" dirty="0">
                <a:effectLst/>
                <a:latin typeface="+mn-lt"/>
              </a:rPr>
              <a:t>Evaluate the test results and implement changes</a:t>
            </a:r>
          </a:p>
        </p:txBody>
      </p:sp>
    </p:spTree>
    <p:extLst>
      <p:ext uri="{BB962C8B-B14F-4D97-AF65-F5344CB8AC3E}">
        <p14:creationId xmlns:p14="http://schemas.microsoft.com/office/powerpoint/2010/main" val="3993362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F3F4-924C-F3DB-5FA7-99068DA6B6C2}"/>
              </a:ext>
            </a:extLst>
          </p:cNvPr>
          <p:cNvSpPr>
            <a:spLocks noGrp="1"/>
          </p:cNvSpPr>
          <p:nvPr>
            <p:ph type="title"/>
          </p:nvPr>
        </p:nvSpPr>
        <p:spPr>
          <a:xfrm>
            <a:off x="646111" y="452718"/>
            <a:ext cx="9404723" cy="969040"/>
          </a:xfrm>
        </p:spPr>
        <p:txBody>
          <a:bodyPr/>
          <a:lstStyle/>
          <a:p>
            <a:r>
              <a:rPr lang="en-US" dirty="0"/>
              <a:t>Tools to create prototypes:</a:t>
            </a:r>
          </a:p>
        </p:txBody>
      </p:sp>
      <p:sp>
        <p:nvSpPr>
          <p:cNvPr id="3" name="Content Placeholder 2">
            <a:extLst>
              <a:ext uri="{FF2B5EF4-FFF2-40B4-BE49-F238E27FC236}">
                <a16:creationId xmlns:a16="http://schemas.microsoft.com/office/drawing/2014/main" id="{0E00774D-147D-847C-089B-18E4D15C5857}"/>
              </a:ext>
            </a:extLst>
          </p:cNvPr>
          <p:cNvSpPr>
            <a:spLocks noGrp="1"/>
          </p:cNvSpPr>
          <p:nvPr>
            <p:ph idx="1"/>
          </p:nvPr>
        </p:nvSpPr>
        <p:spPr>
          <a:xfrm>
            <a:off x="646111" y="1421758"/>
            <a:ext cx="8946541" cy="2166831"/>
          </a:xfrm>
        </p:spPr>
        <p:txBody>
          <a:bodyPr/>
          <a:lstStyle/>
          <a:p>
            <a:r>
              <a:rPr lang="en-US" dirty="0"/>
              <a:t>Figma</a:t>
            </a:r>
          </a:p>
          <a:p>
            <a:r>
              <a:rPr lang="en-US" dirty="0"/>
              <a:t>InVision</a:t>
            </a:r>
          </a:p>
          <a:p>
            <a:r>
              <a:rPr lang="en-US" dirty="0"/>
              <a:t>Marvel</a:t>
            </a:r>
          </a:p>
          <a:p>
            <a:r>
              <a:rPr lang="en-US" dirty="0"/>
              <a:t>Moqups</a:t>
            </a:r>
          </a:p>
          <a:p>
            <a:r>
              <a:rPr lang="en-US" dirty="0"/>
              <a:t>Balsamiq</a:t>
            </a:r>
          </a:p>
          <a:p>
            <a:pPr marL="0" indent="0">
              <a:buNone/>
            </a:pPr>
            <a:endParaRPr lang="en-US" dirty="0"/>
          </a:p>
          <a:p>
            <a:endParaRPr lang="en-US" dirty="0"/>
          </a:p>
        </p:txBody>
      </p:sp>
      <p:sp>
        <p:nvSpPr>
          <p:cNvPr id="4" name="Title 1">
            <a:extLst>
              <a:ext uri="{FF2B5EF4-FFF2-40B4-BE49-F238E27FC236}">
                <a16:creationId xmlns:a16="http://schemas.microsoft.com/office/drawing/2014/main" id="{76EE6252-D152-8AFE-CCD6-0848B1511963}"/>
              </a:ext>
            </a:extLst>
          </p:cNvPr>
          <p:cNvSpPr txBox="1">
            <a:spLocks/>
          </p:cNvSpPr>
          <p:nvPr/>
        </p:nvSpPr>
        <p:spPr>
          <a:xfrm>
            <a:off x="646111" y="3722129"/>
            <a:ext cx="9404723" cy="96904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Tools to test prototypes:</a:t>
            </a:r>
          </a:p>
        </p:txBody>
      </p:sp>
      <p:sp>
        <p:nvSpPr>
          <p:cNvPr id="5" name="Content Placeholder 2">
            <a:extLst>
              <a:ext uri="{FF2B5EF4-FFF2-40B4-BE49-F238E27FC236}">
                <a16:creationId xmlns:a16="http://schemas.microsoft.com/office/drawing/2014/main" id="{C714ECD2-DF8E-488F-53A9-44C2A3A79D49}"/>
              </a:ext>
            </a:extLst>
          </p:cNvPr>
          <p:cNvSpPr txBox="1">
            <a:spLocks/>
          </p:cNvSpPr>
          <p:nvPr/>
        </p:nvSpPr>
        <p:spPr>
          <a:xfrm>
            <a:off x="646111" y="4691169"/>
            <a:ext cx="8946541" cy="14680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Maze</a:t>
            </a:r>
          </a:p>
          <a:p>
            <a:r>
              <a:rPr lang="en-US" dirty="0"/>
              <a:t>Lookback</a:t>
            </a:r>
          </a:p>
          <a:p>
            <a:r>
              <a:rPr lang="en-US" dirty="0"/>
              <a:t>UXtweak</a:t>
            </a:r>
          </a:p>
          <a:p>
            <a:endParaRPr lang="en-US" dirty="0"/>
          </a:p>
        </p:txBody>
      </p:sp>
    </p:spTree>
    <p:extLst>
      <p:ext uri="{BB962C8B-B14F-4D97-AF65-F5344CB8AC3E}">
        <p14:creationId xmlns:p14="http://schemas.microsoft.com/office/powerpoint/2010/main" val="1073273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E572280-8A24-3845-E61E-75436C054740}"/>
              </a:ext>
            </a:extLst>
          </p:cNvPr>
          <p:cNvSpPr>
            <a:spLocks noGrp="1"/>
          </p:cNvSpPr>
          <p:nvPr>
            <p:ph type="title"/>
          </p:nvPr>
        </p:nvSpPr>
        <p:spPr>
          <a:xfrm>
            <a:off x="6683829" y="1447800"/>
            <a:ext cx="4397828" cy="3329581"/>
          </a:xfrm>
        </p:spPr>
        <p:txBody>
          <a:bodyPr vert="horz" lIns="91440" tIns="45720" rIns="91440" bIns="45720" rtlCol="0" anchor="b">
            <a:normAutofit/>
          </a:bodyPr>
          <a:lstStyle/>
          <a:p>
            <a:r>
              <a:rPr lang="en-US" sz="6000" b="0" i="0" kern="1200">
                <a:solidFill>
                  <a:schemeClr val="tx2"/>
                </a:solidFill>
                <a:latin typeface="+mj-lt"/>
                <a:ea typeface="+mj-ea"/>
                <a:cs typeface="+mj-cs"/>
              </a:rPr>
              <a:t>Thank you!</a:t>
            </a:r>
          </a:p>
        </p:txBody>
      </p:sp>
      <p:pic>
        <p:nvPicPr>
          <p:cNvPr id="6" name="Graphic 5" descr="Handshake">
            <a:extLst>
              <a:ext uri="{FF2B5EF4-FFF2-40B4-BE49-F238E27FC236}">
                <a16:creationId xmlns:a16="http://schemas.microsoft.com/office/drawing/2014/main" id="{1C5CACFC-1996-AE87-777E-82350ABD54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3854" y="703489"/>
            <a:ext cx="5450557" cy="5450557"/>
          </a:xfrm>
          <a:prstGeom prst="rect">
            <a:avLst/>
          </a:prstGeom>
          <a:effectLst/>
        </p:spPr>
      </p:pic>
    </p:spTree>
    <p:extLst>
      <p:ext uri="{BB962C8B-B14F-4D97-AF65-F5344CB8AC3E}">
        <p14:creationId xmlns:p14="http://schemas.microsoft.com/office/powerpoint/2010/main" val="355995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Different patterned clothes">
            <a:extLst>
              <a:ext uri="{FF2B5EF4-FFF2-40B4-BE49-F238E27FC236}">
                <a16:creationId xmlns:a16="http://schemas.microsoft.com/office/drawing/2014/main" id="{6D90D803-8850-0F38-0790-F31247C8BAA1}"/>
              </a:ext>
            </a:extLst>
          </p:cNvPr>
          <p:cNvPicPr>
            <a:picLocks noChangeAspect="1"/>
          </p:cNvPicPr>
          <p:nvPr/>
        </p:nvPicPr>
        <p:blipFill rotWithShape="1">
          <a:blip r:embed="rId3">
            <a:duotone>
              <a:prstClr val="black"/>
              <a:schemeClr val="accent5">
                <a:tint val="45000"/>
                <a:satMod val="400000"/>
              </a:schemeClr>
            </a:duotone>
            <a:alphaModFix amt="1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4E77F29B-2774-6CD5-81D3-C1DE9B273A96}"/>
              </a:ext>
            </a:extLst>
          </p:cNvPr>
          <p:cNvSpPr>
            <a:spLocks noGrp="1"/>
          </p:cNvSpPr>
          <p:nvPr>
            <p:ph type="title"/>
          </p:nvPr>
        </p:nvSpPr>
        <p:spPr>
          <a:xfrm>
            <a:off x="646111" y="452718"/>
            <a:ext cx="9404723" cy="1400530"/>
          </a:xfrm>
        </p:spPr>
        <p:txBody>
          <a:bodyPr>
            <a:normAutofit/>
          </a:bodyPr>
          <a:lstStyle/>
          <a:p>
            <a:r>
              <a:rPr lang="en-US" dirty="0"/>
              <a:t>Solution</a:t>
            </a:r>
          </a:p>
        </p:txBody>
      </p:sp>
      <p:sp>
        <p:nvSpPr>
          <p:cNvPr id="9" name="Rectangle 8">
            <a:extLst>
              <a:ext uri="{FF2B5EF4-FFF2-40B4-BE49-F238E27FC236}">
                <a16:creationId xmlns:a16="http://schemas.microsoft.com/office/drawing/2014/main" id="{909FE742-1A27-4AEF-B5F0-F8C383EAB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546C491-F913-148A-2492-72CAEF905FFF}"/>
              </a:ext>
            </a:extLst>
          </p:cNvPr>
          <p:cNvSpPr>
            <a:spLocks noGrp="1"/>
          </p:cNvSpPr>
          <p:nvPr>
            <p:ph idx="1"/>
          </p:nvPr>
        </p:nvSpPr>
        <p:spPr>
          <a:xfrm>
            <a:off x="1103312" y="2052918"/>
            <a:ext cx="8946541" cy="4195481"/>
          </a:xfrm>
        </p:spPr>
        <p:txBody>
          <a:bodyPr anchor="ctr">
            <a:normAutofit/>
          </a:bodyPr>
          <a:lstStyle/>
          <a:p>
            <a:pPr marL="0" indent="0">
              <a:buNone/>
            </a:pPr>
            <a:r>
              <a:rPr lang="en-US" dirty="0"/>
              <a:t>GetEasy offers solutions to the above issues by:</a:t>
            </a:r>
          </a:p>
          <a:p>
            <a:r>
              <a:rPr lang="en-US" dirty="0"/>
              <a:t>Enables users to shop from home or on the go and save time.</a:t>
            </a:r>
          </a:p>
          <a:p>
            <a:r>
              <a:rPr lang="en-US" dirty="0"/>
              <a:t>Providing options for the user to shop from various other retailers.</a:t>
            </a:r>
          </a:p>
          <a:p>
            <a:r>
              <a:rPr lang="en-US" dirty="0"/>
              <a:t>Helps the users to avoid multiple trips to stores.</a:t>
            </a:r>
          </a:p>
          <a:p>
            <a:r>
              <a:rPr lang="en-US" dirty="0"/>
              <a:t>Enables the user to get their order instantly (within 15 to 30 mins) or as per select options based on users’ choice.</a:t>
            </a:r>
          </a:p>
          <a:p>
            <a:r>
              <a:rPr lang="en-US" dirty="0"/>
              <a:t>Enables the users to make an informed decision on the quantity of items required based on certain meals they may intend to make.</a:t>
            </a:r>
          </a:p>
        </p:txBody>
      </p:sp>
    </p:spTree>
    <p:extLst>
      <p:ext uri="{BB962C8B-B14F-4D97-AF65-F5344CB8AC3E}">
        <p14:creationId xmlns:p14="http://schemas.microsoft.com/office/powerpoint/2010/main" val="335491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6" name="Picture 1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8" name="Oval 17">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 name="Picture 19">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2" name="Picture 21">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4" name="Rectangle 23">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A46D6A-A56D-9878-E582-4EF5E77FF581}"/>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a:solidFill>
                  <a:srgbClr val="EBEBEB"/>
                </a:solidFill>
                <a:latin typeface="+mj-lt"/>
                <a:ea typeface="+mj-ea"/>
                <a:cs typeface="+mj-cs"/>
              </a:rPr>
              <a:t>Style Guide</a:t>
            </a:r>
          </a:p>
        </p:txBody>
      </p:sp>
      <p:sp>
        <p:nvSpPr>
          <p:cNvPr id="28"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0" name="Freeform: Shape 29">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Rectangle 31">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9" name="Content Placeholder 8" descr="Shape&#10;&#10;Description automatically generated">
            <a:extLst>
              <a:ext uri="{FF2B5EF4-FFF2-40B4-BE49-F238E27FC236}">
                <a16:creationId xmlns:a16="http://schemas.microsoft.com/office/drawing/2014/main" id="{363A0BE6-C540-15A5-0BC7-5591301B0B94}"/>
              </a:ext>
            </a:extLst>
          </p:cNvPr>
          <p:cNvPicPr>
            <a:picLocks noGrp="1" noChangeAspect="1"/>
          </p:cNvPicPr>
          <p:nvPr>
            <p:ph idx="1"/>
          </p:nvPr>
        </p:nvPicPr>
        <p:blipFill>
          <a:blip r:embed="rId6"/>
          <a:stretch>
            <a:fillRect/>
          </a:stretch>
        </p:blipFill>
        <p:spPr>
          <a:xfrm>
            <a:off x="998115" y="647698"/>
            <a:ext cx="5562139" cy="5562139"/>
          </a:xfrm>
          <a:prstGeom prst="rect">
            <a:avLst/>
          </a:prstGeom>
          <a:effectLst/>
        </p:spPr>
      </p:pic>
    </p:spTree>
    <p:extLst>
      <p:ext uri="{BB962C8B-B14F-4D97-AF65-F5344CB8AC3E}">
        <p14:creationId xmlns:p14="http://schemas.microsoft.com/office/powerpoint/2010/main" val="128971094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Line of grocery carts">
            <a:extLst>
              <a:ext uri="{FF2B5EF4-FFF2-40B4-BE49-F238E27FC236}">
                <a16:creationId xmlns:a16="http://schemas.microsoft.com/office/drawing/2014/main" id="{D0B9E436-9457-6C2E-4484-D30237084000}"/>
              </a:ext>
            </a:extLst>
          </p:cNvPr>
          <p:cNvPicPr>
            <a:picLocks noChangeAspect="1"/>
          </p:cNvPicPr>
          <p:nvPr/>
        </p:nvPicPr>
        <p:blipFill rotWithShape="1">
          <a:blip r:embed="rId3">
            <a:duotone>
              <a:prstClr val="black"/>
              <a:schemeClr val="accent5">
                <a:tint val="45000"/>
                <a:satMod val="400000"/>
              </a:schemeClr>
            </a:duotone>
            <a:alphaModFix amt="15000"/>
          </a:blip>
          <a:srcRect t="7819" b="7912"/>
          <a:stretch/>
        </p:blipFill>
        <p:spPr>
          <a:xfrm>
            <a:off x="20" y="10"/>
            <a:ext cx="12191980" cy="6857990"/>
          </a:xfrm>
          <a:prstGeom prst="rect">
            <a:avLst/>
          </a:prstGeom>
        </p:spPr>
      </p:pic>
      <p:sp>
        <p:nvSpPr>
          <p:cNvPr id="2" name="Title 1">
            <a:extLst>
              <a:ext uri="{FF2B5EF4-FFF2-40B4-BE49-F238E27FC236}">
                <a16:creationId xmlns:a16="http://schemas.microsoft.com/office/drawing/2014/main" id="{7F759DAF-15E2-5808-3E3C-35924EB220BD}"/>
              </a:ext>
            </a:extLst>
          </p:cNvPr>
          <p:cNvSpPr>
            <a:spLocks noGrp="1"/>
          </p:cNvSpPr>
          <p:nvPr>
            <p:ph type="title"/>
          </p:nvPr>
        </p:nvSpPr>
        <p:spPr>
          <a:xfrm>
            <a:off x="646111" y="452718"/>
            <a:ext cx="9404723" cy="1400530"/>
          </a:xfrm>
        </p:spPr>
        <p:txBody>
          <a:bodyPr>
            <a:normAutofit/>
          </a:bodyPr>
          <a:lstStyle/>
          <a:p>
            <a:r>
              <a:rPr lang="en-US" dirty="0"/>
              <a:t>Product Objectives</a:t>
            </a:r>
          </a:p>
        </p:txBody>
      </p:sp>
      <p:sp>
        <p:nvSpPr>
          <p:cNvPr id="14" name="Rectangle 13">
            <a:extLst>
              <a:ext uri="{FF2B5EF4-FFF2-40B4-BE49-F238E27FC236}">
                <a16:creationId xmlns:a16="http://schemas.microsoft.com/office/drawing/2014/main" id="{909FE742-1A27-4AEF-B5F0-F8C383EAB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A40E359-0FAB-9B2B-6AF8-F9EC393471AC}"/>
              </a:ext>
            </a:extLst>
          </p:cNvPr>
          <p:cNvSpPr>
            <a:spLocks noGrp="1"/>
          </p:cNvSpPr>
          <p:nvPr>
            <p:ph idx="1"/>
          </p:nvPr>
        </p:nvSpPr>
        <p:spPr>
          <a:xfrm>
            <a:off x="1103312" y="2052918"/>
            <a:ext cx="8946541" cy="4195481"/>
          </a:xfrm>
        </p:spPr>
        <p:txBody>
          <a:bodyPr anchor="ctr">
            <a:normAutofit/>
          </a:bodyPr>
          <a:lstStyle/>
          <a:p>
            <a:pPr>
              <a:lnSpc>
                <a:spcPct val="90000"/>
              </a:lnSpc>
            </a:pPr>
            <a:r>
              <a:rPr lang="en-US" sz="1400" dirty="0">
                <a:effectLst/>
                <a:latin typeface="+mn-lt"/>
              </a:rPr>
              <a:t>Allows users to navigate to shop from various stores and from inventory </a:t>
            </a:r>
          </a:p>
          <a:p>
            <a:pPr>
              <a:lnSpc>
                <a:spcPct val="90000"/>
              </a:lnSpc>
            </a:pPr>
            <a:r>
              <a:rPr lang="en-US" sz="1400" dirty="0">
                <a:effectLst/>
                <a:latin typeface="+mn-lt"/>
              </a:rPr>
              <a:t>The delivery promise of goods from our inventory within 30 minutes </a:t>
            </a:r>
          </a:p>
          <a:p>
            <a:pPr>
              <a:lnSpc>
                <a:spcPct val="90000"/>
              </a:lnSpc>
            </a:pPr>
            <a:r>
              <a:rPr lang="en-US" sz="1400" dirty="0">
                <a:effectLst/>
                <a:latin typeface="+mn-lt"/>
              </a:rPr>
              <a:t>Easily visible different options for shopping with one membership for free delivery </a:t>
            </a:r>
          </a:p>
          <a:p>
            <a:pPr>
              <a:lnSpc>
                <a:spcPct val="90000"/>
              </a:lnSpc>
            </a:pPr>
            <a:r>
              <a:rPr lang="en-US" sz="1400" dirty="0">
                <a:effectLst/>
                <a:latin typeface="+mn-lt"/>
              </a:rPr>
              <a:t>Have multiple carts for different stores and inventory orders </a:t>
            </a:r>
          </a:p>
          <a:p>
            <a:pPr>
              <a:lnSpc>
                <a:spcPct val="90000"/>
              </a:lnSpc>
            </a:pPr>
            <a:r>
              <a:rPr lang="en-US" sz="1400" dirty="0">
                <a:effectLst/>
                <a:latin typeface="+mn-lt"/>
              </a:rPr>
              <a:t>Give the user an option to schedule an order for now or later by choosing a time frame </a:t>
            </a:r>
          </a:p>
          <a:p>
            <a:pPr>
              <a:lnSpc>
                <a:spcPct val="90000"/>
              </a:lnSpc>
            </a:pPr>
            <a:r>
              <a:rPr lang="en-US" sz="1400" dirty="0">
                <a:effectLst/>
                <a:latin typeface="+mn-lt"/>
              </a:rPr>
              <a:t>Add/Remove cart items till the shopper has started shopping</a:t>
            </a:r>
          </a:p>
          <a:p>
            <a:pPr>
              <a:lnSpc>
                <a:spcPct val="90000"/>
              </a:lnSpc>
            </a:pPr>
            <a:r>
              <a:rPr lang="en-US" sz="1400" dirty="0">
                <a:effectLst/>
                <a:latin typeface="+mn-lt"/>
              </a:rPr>
              <a:t>Ordering the food items according to a recipe user is searching for </a:t>
            </a:r>
          </a:p>
          <a:p>
            <a:pPr>
              <a:lnSpc>
                <a:spcPct val="90000"/>
              </a:lnSpc>
            </a:pPr>
            <a:r>
              <a:rPr lang="en-US" sz="1400" dirty="0">
                <a:latin typeface="+mn-lt"/>
              </a:rPr>
              <a:t>Provide quick checkout</a:t>
            </a:r>
          </a:p>
          <a:p>
            <a:pPr>
              <a:lnSpc>
                <a:spcPct val="90000"/>
              </a:lnSpc>
            </a:pPr>
            <a:r>
              <a:rPr lang="en-US" sz="1400" dirty="0">
                <a:effectLst/>
                <a:latin typeface="+mn-lt"/>
              </a:rPr>
              <a:t>Provide secure </a:t>
            </a:r>
            <a:r>
              <a:rPr lang="en-US" sz="1400" dirty="0">
                <a:latin typeface="+mn-lt"/>
              </a:rPr>
              <a:t>payment methods, with an option to scan card to add it</a:t>
            </a:r>
          </a:p>
          <a:p>
            <a:pPr>
              <a:lnSpc>
                <a:spcPct val="90000"/>
              </a:lnSpc>
            </a:pPr>
            <a:r>
              <a:rPr lang="en-US" sz="1400" dirty="0">
                <a:latin typeface="+mn-lt"/>
              </a:rPr>
              <a:t>A live chatbot feature which allow users to resolve their doubts through an AI and then rate their experience</a:t>
            </a:r>
          </a:p>
          <a:p>
            <a:pPr>
              <a:lnSpc>
                <a:spcPct val="90000"/>
              </a:lnSpc>
            </a:pPr>
            <a:r>
              <a:rPr lang="en-US" sz="1400" dirty="0">
                <a:latin typeface="+mn-lt"/>
              </a:rPr>
              <a:t>Tutorial for first-time users to navigate through the website with an option to skip it</a:t>
            </a:r>
          </a:p>
          <a:p>
            <a:pPr>
              <a:lnSpc>
                <a:spcPct val="90000"/>
              </a:lnSpc>
            </a:pPr>
            <a:r>
              <a:rPr lang="en-US" sz="1400" dirty="0">
                <a:latin typeface="+mn-lt"/>
              </a:rPr>
              <a:t>Different authentication methods for user while signing in using credentials.</a:t>
            </a:r>
          </a:p>
          <a:p>
            <a:pPr marL="0" indent="0">
              <a:lnSpc>
                <a:spcPct val="90000"/>
              </a:lnSpc>
              <a:buNone/>
            </a:pPr>
            <a:endParaRPr lang="en-US" sz="1400" dirty="0">
              <a:effectLst/>
              <a:latin typeface="+mn-lt"/>
            </a:endParaRPr>
          </a:p>
          <a:p>
            <a:pPr>
              <a:lnSpc>
                <a:spcPct val="90000"/>
              </a:lnSpc>
            </a:pPr>
            <a:endParaRPr lang="en-US" sz="1400" dirty="0">
              <a:effectLst/>
              <a:latin typeface="+mn-lt"/>
            </a:endParaRPr>
          </a:p>
          <a:p>
            <a:pPr>
              <a:lnSpc>
                <a:spcPct val="90000"/>
              </a:lnSpc>
            </a:pPr>
            <a:endParaRPr lang="en-US" sz="1400" dirty="0">
              <a:latin typeface="+mn-lt"/>
            </a:endParaRPr>
          </a:p>
          <a:p>
            <a:pPr marL="0" indent="0">
              <a:lnSpc>
                <a:spcPct val="90000"/>
              </a:lnSpc>
              <a:buNone/>
            </a:pPr>
            <a:endParaRPr lang="en-US" sz="1400" dirty="0">
              <a:latin typeface="+mn-lt"/>
            </a:endParaRPr>
          </a:p>
        </p:txBody>
      </p:sp>
    </p:spTree>
    <p:extLst>
      <p:ext uri="{BB962C8B-B14F-4D97-AF65-F5344CB8AC3E}">
        <p14:creationId xmlns:p14="http://schemas.microsoft.com/office/powerpoint/2010/main" val="975157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63943A45-87FF-856B-EDEC-D89BB737133A}"/>
              </a:ext>
            </a:extLst>
          </p:cNvPr>
          <p:cNvSpPr>
            <a:spLocks noGrp="1"/>
          </p:cNvSpPr>
          <p:nvPr>
            <p:ph type="title"/>
          </p:nvPr>
        </p:nvSpPr>
        <p:spPr>
          <a:xfrm>
            <a:off x="806195" y="804672"/>
            <a:ext cx="3521359" cy="5248656"/>
          </a:xfrm>
        </p:spPr>
        <p:txBody>
          <a:bodyPr anchor="ctr">
            <a:normAutofit/>
          </a:bodyPr>
          <a:lstStyle/>
          <a:p>
            <a:pPr algn="ctr"/>
            <a:r>
              <a:rPr lang="en-US"/>
              <a:t>Audience</a:t>
            </a:r>
          </a:p>
        </p:txBody>
      </p:sp>
      <p:sp>
        <p:nvSpPr>
          <p:cNvPr id="3" name="Content Placeholder 2">
            <a:extLst>
              <a:ext uri="{FF2B5EF4-FFF2-40B4-BE49-F238E27FC236}">
                <a16:creationId xmlns:a16="http://schemas.microsoft.com/office/drawing/2014/main" id="{E9056252-898F-35D5-0C2E-5F9C91CF312C}"/>
              </a:ext>
            </a:extLst>
          </p:cNvPr>
          <p:cNvSpPr>
            <a:spLocks noGrp="1"/>
          </p:cNvSpPr>
          <p:nvPr>
            <p:ph idx="1"/>
          </p:nvPr>
        </p:nvSpPr>
        <p:spPr>
          <a:xfrm>
            <a:off x="4975861" y="804671"/>
            <a:ext cx="6399930" cy="5248657"/>
          </a:xfrm>
        </p:spPr>
        <p:txBody>
          <a:bodyPr anchor="ctr">
            <a:normAutofit/>
          </a:bodyPr>
          <a:lstStyle/>
          <a:p>
            <a:pPr>
              <a:lnSpc>
                <a:spcPct val="90000"/>
              </a:lnSpc>
            </a:pPr>
            <a:r>
              <a:rPr lang="en-US"/>
              <a:t>Age Group: 15 - 75</a:t>
            </a:r>
          </a:p>
          <a:p>
            <a:pPr>
              <a:lnSpc>
                <a:spcPct val="90000"/>
              </a:lnSpc>
            </a:pPr>
            <a:r>
              <a:rPr lang="en-US" b="0" i="0">
                <a:effectLst/>
                <a:latin typeface="+mn-lt"/>
              </a:rPr>
              <a:t>Purchasing behavior segmentation: customers who research and read reviews, thrifty shopping, </a:t>
            </a:r>
            <a:r>
              <a:rPr lang="en-US">
                <a:latin typeface="+mn-lt"/>
              </a:rPr>
              <a:t>high spenders, cart abandoners, coupon lovers, one-timers, loyal customers</a:t>
            </a:r>
            <a:endParaRPr lang="en-US" b="0" i="0">
              <a:effectLst/>
              <a:latin typeface="+mn-lt"/>
            </a:endParaRPr>
          </a:p>
          <a:p>
            <a:pPr>
              <a:lnSpc>
                <a:spcPct val="90000"/>
              </a:lnSpc>
            </a:pPr>
            <a:r>
              <a:rPr lang="en-US">
                <a:latin typeface="+mn-lt"/>
              </a:rPr>
              <a:t>Demographics: All gender, family size from 1 to more, education level from school to above, any occupation, income from $60k and above</a:t>
            </a:r>
          </a:p>
          <a:p>
            <a:pPr>
              <a:lnSpc>
                <a:spcPct val="90000"/>
              </a:lnSpc>
            </a:pPr>
            <a:r>
              <a:rPr lang="en-US">
                <a:latin typeface="+mn-lt"/>
              </a:rPr>
              <a:t>Geographic exposure: Within USA and within 50 miles of retailers and inventory stores</a:t>
            </a:r>
          </a:p>
          <a:p>
            <a:pPr>
              <a:lnSpc>
                <a:spcPct val="90000"/>
              </a:lnSpc>
            </a:pPr>
            <a:r>
              <a:rPr lang="en-US" b="0" i="0">
                <a:effectLst/>
                <a:latin typeface="+mn-lt"/>
              </a:rPr>
              <a:t>Online Shopping Exposure: Low to high expo</a:t>
            </a:r>
            <a:r>
              <a:rPr lang="en-US">
                <a:latin typeface="+mn-lt"/>
              </a:rPr>
              <a:t>sure to online shopping</a:t>
            </a:r>
            <a:endParaRPr lang="en-US" b="0" i="0">
              <a:effectLst/>
              <a:latin typeface="+mn-lt"/>
            </a:endParaRPr>
          </a:p>
          <a:p>
            <a:pPr>
              <a:lnSpc>
                <a:spcPct val="90000"/>
              </a:lnSpc>
            </a:pPr>
            <a:r>
              <a:rPr lang="en-US" b="0" i="0">
                <a:effectLst/>
                <a:latin typeface="+mn-lt"/>
              </a:rPr>
              <a:t>Technical Exposure: </a:t>
            </a:r>
          </a:p>
          <a:p>
            <a:pPr>
              <a:lnSpc>
                <a:spcPct val="90000"/>
              </a:lnSpc>
            </a:pPr>
            <a:r>
              <a:rPr lang="en-US" b="0" i="0">
                <a:effectLst/>
                <a:latin typeface="+mn-lt"/>
              </a:rPr>
              <a:t>Financial Background</a:t>
            </a:r>
            <a:r>
              <a:rPr lang="en-US">
                <a:latin typeface="+mn-lt"/>
              </a:rPr>
              <a:t>: Lower and upper middle-class, working, stay at home people</a:t>
            </a:r>
          </a:p>
        </p:txBody>
      </p:sp>
    </p:spTree>
    <p:extLst>
      <p:ext uri="{BB962C8B-B14F-4D97-AF65-F5344CB8AC3E}">
        <p14:creationId xmlns:p14="http://schemas.microsoft.com/office/powerpoint/2010/main" val="589711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2DFD-F235-BBB6-39A4-ECD2482E190B}"/>
              </a:ext>
            </a:extLst>
          </p:cNvPr>
          <p:cNvSpPr>
            <a:spLocks noGrp="1"/>
          </p:cNvSpPr>
          <p:nvPr>
            <p:ph type="title"/>
          </p:nvPr>
        </p:nvSpPr>
        <p:spPr>
          <a:xfrm>
            <a:off x="390144" y="86958"/>
            <a:ext cx="9404723" cy="839634"/>
          </a:xfrm>
        </p:spPr>
        <p:txBody>
          <a:bodyPr>
            <a:normAutofit/>
          </a:bodyPr>
          <a:lstStyle/>
          <a:p>
            <a:r>
              <a:rPr lang="en-US"/>
              <a:t>User Segmentation</a:t>
            </a:r>
            <a:endParaRPr lang="en-US" dirty="0"/>
          </a:p>
        </p:txBody>
      </p:sp>
      <p:graphicFrame>
        <p:nvGraphicFramePr>
          <p:cNvPr id="4" name="Table 4">
            <a:extLst>
              <a:ext uri="{FF2B5EF4-FFF2-40B4-BE49-F238E27FC236}">
                <a16:creationId xmlns:a16="http://schemas.microsoft.com/office/drawing/2014/main" id="{B58C1807-12F1-216C-F05C-12C27CCACE16}"/>
              </a:ext>
            </a:extLst>
          </p:cNvPr>
          <p:cNvGraphicFramePr>
            <a:graphicFrameLocks noGrp="1"/>
          </p:cNvGraphicFramePr>
          <p:nvPr>
            <p:extLst>
              <p:ext uri="{D42A27DB-BD31-4B8C-83A1-F6EECF244321}">
                <p14:modId xmlns:p14="http://schemas.microsoft.com/office/powerpoint/2010/main" val="834353121"/>
              </p:ext>
            </p:extLst>
          </p:nvPr>
        </p:nvGraphicFramePr>
        <p:xfrm>
          <a:off x="390144" y="914400"/>
          <a:ext cx="11582400" cy="5801203"/>
        </p:xfrm>
        <a:graphic>
          <a:graphicData uri="http://schemas.openxmlformats.org/drawingml/2006/table">
            <a:tbl>
              <a:tblPr firstRow="1" bandRow="1">
                <a:tableStyleId>{5C22544A-7EE6-4342-B048-85BDC9FD1C3A}</a:tableStyleId>
              </a:tblPr>
              <a:tblGrid>
                <a:gridCol w="807181">
                  <a:extLst>
                    <a:ext uri="{9D8B030D-6E8A-4147-A177-3AD203B41FA5}">
                      <a16:colId xmlns:a16="http://schemas.microsoft.com/office/drawing/2014/main" val="2867743262"/>
                    </a:ext>
                  </a:extLst>
                </a:gridCol>
                <a:gridCol w="859704">
                  <a:extLst>
                    <a:ext uri="{9D8B030D-6E8A-4147-A177-3AD203B41FA5}">
                      <a16:colId xmlns:a16="http://schemas.microsoft.com/office/drawing/2014/main" val="768723240"/>
                    </a:ext>
                  </a:extLst>
                </a:gridCol>
                <a:gridCol w="1544320">
                  <a:extLst>
                    <a:ext uri="{9D8B030D-6E8A-4147-A177-3AD203B41FA5}">
                      <a16:colId xmlns:a16="http://schemas.microsoft.com/office/drawing/2014/main" val="240588163"/>
                    </a:ext>
                  </a:extLst>
                </a:gridCol>
                <a:gridCol w="1285946">
                  <a:extLst>
                    <a:ext uri="{9D8B030D-6E8A-4147-A177-3AD203B41FA5}">
                      <a16:colId xmlns:a16="http://schemas.microsoft.com/office/drawing/2014/main" val="379139452"/>
                    </a:ext>
                  </a:extLst>
                </a:gridCol>
                <a:gridCol w="1729674">
                  <a:extLst>
                    <a:ext uri="{9D8B030D-6E8A-4147-A177-3AD203B41FA5}">
                      <a16:colId xmlns:a16="http://schemas.microsoft.com/office/drawing/2014/main" val="2975346893"/>
                    </a:ext>
                  </a:extLst>
                </a:gridCol>
                <a:gridCol w="1335441">
                  <a:extLst>
                    <a:ext uri="{9D8B030D-6E8A-4147-A177-3AD203B41FA5}">
                      <a16:colId xmlns:a16="http://schemas.microsoft.com/office/drawing/2014/main" val="2704729664"/>
                    </a:ext>
                  </a:extLst>
                </a:gridCol>
                <a:gridCol w="1617859">
                  <a:extLst>
                    <a:ext uri="{9D8B030D-6E8A-4147-A177-3AD203B41FA5}">
                      <a16:colId xmlns:a16="http://schemas.microsoft.com/office/drawing/2014/main" val="2794426240"/>
                    </a:ext>
                  </a:extLst>
                </a:gridCol>
                <a:gridCol w="1115342">
                  <a:extLst>
                    <a:ext uri="{9D8B030D-6E8A-4147-A177-3AD203B41FA5}">
                      <a16:colId xmlns:a16="http://schemas.microsoft.com/office/drawing/2014/main" val="216528150"/>
                    </a:ext>
                  </a:extLst>
                </a:gridCol>
                <a:gridCol w="1286933">
                  <a:extLst>
                    <a:ext uri="{9D8B030D-6E8A-4147-A177-3AD203B41FA5}">
                      <a16:colId xmlns:a16="http://schemas.microsoft.com/office/drawing/2014/main" val="57261635"/>
                    </a:ext>
                  </a:extLst>
                </a:gridCol>
              </a:tblGrid>
              <a:tr h="1261512">
                <a:tc>
                  <a:txBody>
                    <a:bodyPr/>
                    <a:lstStyle/>
                    <a:p>
                      <a:pPr lvl="0" algn="ctr">
                        <a:lnSpc>
                          <a:spcPct val="150000"/>
                        </a:lnSpc>
                      </a:pPr>
                      <a:r>
                        <a:rPr lang="en-US" sz="1400" b="0" dirty="0"/>
                        <a:t>Age </a:t>
                      </a:r>
                    </a:p>
                  </a:txBody>
                  <a:tcPr/>
                </a:tc>
                <a:tc>
                  <a:txBody>
                    <a:bodyPr/>
                    <a:lstStyle/>
                    <a:p>
                      <a:pPr algn="ctr">
                        <a:lnSpc>
                          <a:spcPct val="150000"/>
                        </a:lnSpc>
                      </a:pPr>
                      <a:r>
                        <a:rPr lang="en-US" sz="1400" b="0" dirty="0"/>
                        <a:t>Gender</a:t>
                      </a:r>
                    </a:p>
                  </a:txBody>
                  <a:tcPr/>
                </a:tc>
                <a:tc>
                  <a:txBody>
                    <a:bodyPr/>
                    <a:lstStyle/>
                    <a:p>
                      <a:pPr algn="ctr">
                        <a:lnSpc>
                          <a:spcPct val="150000"/>
                        </a:lnSpc>
                      </a:pPr>
                      <a:r>
                        <a:rPr lang="en-US" sz="1400" b="0" dirty="0"/>
                        <a:t>Purchase Behavior</a:t>
                      </a:r>
                    </a:p>
                  </a:txBody>
                  <a:tcPr/>
                </a:tc>
                <a:tc>
                  <a:txBody>
                    <a:bodyPr/>
                    <a:lstStyle/>
                    <a:p>
                      <a:pPr algn="ctr">
                        <a:lnSpc>
                          <a:spcPct val="150000"/>
                        </a:lnSpc>
                      </a:pPr>
                      <a:r>
                        <a:rPr lang="en-US" sz="1400" b="0" dirty="0"/>
                        <a:t>Loyalty and Attitude to Product</a:t>
                      </a:r>
                    </a:p>
                  </a:txBody>
                  <a:tcPr/>
                </a:tc>
                <a:tc>
                  <a:txBody>
                    <a:bodyPr/>
                    <a:lstStyle/>
                    <a:p>
                      <a:pPr algn="ctr">
                        <a:lnSpc>
                          <a:spcPct val="150000"/>
                        </a:lnSpc>
                      </a:pPr>
                      <a:r>
                        <a:rPr lang="en-US" sz="1400" b="0" dirty="0"/>
                        <a:t>Online Shopping Exposure</a:t>
                      </a:r>
                    </a:p>
                  </a:txBody>
                  <a:tcPr/>
                </a:tc>
                <a:tc>
                  <a:txBody>
                    <a:bodyPr/>
                    <a:lstStyle/>
                    <a:p>
                      <a:pPr algn="ctr">
                        <a:lnSpc>
                          <a:spcPct val="150000"/>
                        </a:lnSpc>
                      </a:pPr>
                      <a:r>
                        <a:rPr lang="en-US" sz="1400" b="0" dirty="0"/>
                        <a:t>Technical Exposure</a:t>
                      </a:r>
                    </a:p>
                  </a:txBody>
                  <a:tcPr/>
                </a:tc>
                <a:tc>
                  <a:txBody>
                    <a:bodyPr/>
                    <a:lstStyle/>
                    <a:p>
                      <a:pPr algn="ctr">
                        <a:lnSpc>
                          <a:spcPct val="150000"/>
                        </a:lnSpc>
                      </a:pPr>
                      <a:r>
                        <a:rPr lang="en-US" sz="1400" b="0" dirty="0"/>
                        <a:t>Buyer Status</a:t>
                      </a:r>
                    </a:p>
                  </a:txBody>
                  <a:tcPr/>
                </a:tc>
                <a:tc>
                  <a:txBody>
                    <a:bodyPr/>
                    <a:lstStyle/>
                    <a:p>
                      <a:pPr algn="ctr">
                        <a:lnSpc>
                          <a:spcPct val="150000"/>
                        </a:lnSpc>
                      </a:pPr>
                      <a:r>
                        <a:rPr lang="en-US" sz="1400" b="0" dirty="0"/>
                        <a:t>Purchase Frequency</a:t>
                      </a:r>
                    </a:p>
                  </a:txBody>
                  <a:tcPr/>
                </a:tc>
                <a:tc>
                  <a:txBody>
                    <a:bodyPr/>
                    <a:lstStyle/>
                    <a:p>
                      <a:pPr algn="ctr">
                        <a:lnSpc>
                          <a:spcPct val="150000"/>
                        </a:lnSpc>
                      </a:pPr>
                      <a:r>
                        <a:rPr lang="en-US" sz="1400" b="0" dirty="0"/>
                        <a:t>Income</a:t>
                      </a:r>
                    </a:p>
                  </a:txBody>
                  <a:tcPr/>
                </a:tc>
                <a:extLst>
                  <a:ext uri="{0D108BD9-81ED-4DB2-BD59-A6C34878D82A}">
                    <a16:rowId xmlns:a16="http://schemas.microsoft.com/office/drawing/2014/main" val="2821221721"/>
                  </a:ext>
                </a:extLst>
              </a:tr>
              <a:tr h="1168019">
                <a:tc>
                  <a:txBody>
                    <a:bodyPr/>
                    <a:lstStyle/>
                    <a:p>
                      <a:r>
                        <a:rPr lang="en-US" sz="1400" b="0" dirty="0"/>
                        <a:t>15 - 21</a:t>
                      </a:r>
                    </a:p>
                  </a:txBody>
                  <a:tcPr/>
                </a:tc>
                <a:tc>
                  <a:txBody>
                    <a:bodyPr/>
                    <a:lstStyle/>
                    <a:p>
                      <a:r>
                        <a:rPr lang="en-US" sz="1400" b="0" dirty="0"/>
                        <a:t>Any</a:t>
                      </a:r>
                    </a:p>
                  </a:txBody>
                  <a:tcPr/>
                </a:tc>
                <a:tc>
                  <a:txBody>
                    <a:bodyPr/>
                    <a:lstStyle/>
                    <a:p>
                      <a:r>
                        <a:rPr lang="en-US" sz="1400" b="0" dirty="0"/>
                        <a:t>Special, festive, gift-giving occasion purchase</a:t>
                      </a:r>
                    </a:p>
                  </a:txBody>
                  <a:tcPr/>
                </a:tc>
                <a:tc>
                  <a:txBody>
                    <a:bodyPr/>
                    <a:lstStyle/>
                    <a:p>
                      <a:r>
                        <a:rPr lang="en-US" sz="1400" b="0" dirty="0"/>
                        <a:t>Enthusiast to product, switches in terms of loyalty, </a:t>
                      </a:r>
                    </a:p>
                  </a:txBody>
                  <a:tcPr/>
                </a:tc>
                <a:tc>
                  <a:txBody>
                    <a:bodyPr/>
                    <a:lstStyle/>
                    <a:p>
                      <a:r>
                        <a:rPr lang="en-US" sz="1400" b="0" dirty="0"/>
                        <a:t>Mid to High</a:t>
                      </a:r>
                    </a:p>
                  </a:txBody>
                  <a:tcPr/>
                </a:tc>
                <a:tc>
                  <a:txBody>
                    <a:bodyPr/>
                    <a:lstStyle/>
                    <a:p>
                      <a:r>
                        <a:rPr lang="en-US" sz="1400" b="0" dirty="0"/>
                        <a:t>High</a:t>
                      </a:r>
                    </a:p>
                  </a:txBody>
                  <a:tcPr/>
                </a:tc>
                <a:tc>
                  <a:txBody>
                    <a:bodyPr/>
                    <a:lstStyle/>
                    <a:p>
                      <a:r>
                        <a:rPr lang="en-US" sz="1400" b="0" dirty="0"/>
                        <a:t>First-time buyer, abandoned cart, </a:t>
                      </a:r>
                    </a:p>
                  </a:txBody>
                  <a:tcPr/>
                </a:tc>
                <a:tc>
                  <a:txBody>
                    <a:bodyPr/>
                    <a:lstStyle/>
                    <a:p>
                      <a:r>
                        <a:rPr lang="en-US" sz="1400" b="0" dirty="0"/>
                        <a:t>Single purchase, once a month</a:t>
                      </a:r>
                    </a:p>
                  </a:txBody>
                  <a:tcPr/>
                </a:tc>
                <a:tc>
                  <a:txBody>
                    <a:bodyPr/>
                    <a:lstStyle/>
                    <a:p>
                      <a:r>
                        <a:rPr lang="en-US" sz="1400" b="0" dirty="0"/>
                        <a:t>&lt;$20,000</a:t>
                      </a:r>
                    </a:p>
                  </a:txBody>
                  <a:tcPr/>
                </a:tc>
                <a:extLst>
                  <a:ext uri="{0D108BD9-81ED-4DB2-BD59-A6C34878D82A}">
                    <a16:rowId xmlns:a16="http://schemas.microsoft.com/office/drawing/2014/main" val="1510029327"/>
                  </a:ext>
                </a:extLst>
              </a:tr>
              <a:tr h="1325021">
                <a:tc>
                  <a:txBody>
                    <a:bodyPr/>
                    <a:lstStyle/>
                    <a:p>
                      <a:r>
                        <a:rPr lang="en-US" sz="1400" dirty="0"/>
                        <a:t>22 - 45</a:t>
                      </a:r>
                    </a:p>
                  </a:txBody>
                  <a:tcPr/>
                </a:tc>
                <a:tc>
                  <a:txBody>
                    <a:bodyPr/>
                    <a:lstStyle/>
                    <a:p>
                      <a:r>
                        <a:rPr lang="en-US" sz="1400" dirty="0"/>
                        <a:t>Any</a:t>
                      </a:r>
                    </a:p>
                  </a:txBody>
                  <a:tcPr/>
                </a:tc>
                <a:tc>
                  <a:txBody>
                    <a:bodyPr/>
                    <a:lstStyle/>
                    <a:p>
                      <a:r>
                        <a:rPr lang="en-US" sz="1400" dirty="0"/>
                        <a:t>Regular purchase</a:t>
                      </a:r>
                    </a:p>
                  </a:txBody>
                  <a:tcPr/>
                </a:tc>
                <a:tc>
                  <a:txBody>
                    <a:bodyPr/>
                    <a:lstStyle/>
                    <a:p>
                      <a:r>
                        <a:rPr lang="en-US" sz="1400" dirty="0"/>
                        <a:t>Price and Quality conscious, switcher in terms of loyalty</a:t>
                      </a:r>
                    </a:p>
                  </a:txBody>
                  <a:tcPr/>
                </a:tc>
                <a:tc>
                  <a:txBody>
                    <a:bodyPr/>
                    <a:lstStyle/>
                    <a:p>
                      <a:r>
                        <a:rPr lang="en-US" sz="1400" dirty="0"/>
                        <a:t>High</a:t>
                      </a:r>
                    </a:p>
                  </a:txBody>
                  <a:tcPr/>
                </a:tc>
                <a:tc>
                  <a:txBody>
                    <a:bodyPr/>
                    <a:lstStyle/>
                    <a:p>
                      <a:r>
                        <a:rPr lang="en-US" sz="1400" dirty="0"/>
                        <a:t>High</a:t>
                      </a:r>
                    </a:p>
                  </a:txBody>
                  <a:tcPr/>
                </a:tc>
                <a:tc>
                  <a:txBody>
                    <a:bodyPr/>
                    <a:lstStyle/>
                    <a:p>
                      <a:r>
                        <a:rPr lang="en-US" sz="1400" dirty="0"/>
                        <a:t>Regular buyer, Returned goods</a:t>
                      </a:r>
                    </a:p>
                  </a:txBody>
                  <a:tcPr/>
                </a:tc>
                <a:tc>
                  <a:txBody>
                    <a:bodyPr/>
                    <a:lstStyle/>
                    <a:p>
                      <a:r>
                        <a:rPr lang="en-US" sz="1400" dirty="0"/>
                        <a:t>Once a week, once a month</a:t>
                      </a:r>
                    </a:p>
                  </a:txBody>
                  <a:tcPr/>
                </a:tc>
                <a:tc>
                  <a:txBody>
                    <a:bodyPr/>
                    <a:lstStyle/>
                    <a:p>
                      <a:r>
                        <a:rPr lang="en-US" sz="1400" dirty="0"/>
                        <a:t>$50,000 to $300,000</a:t>
                      </a:r>
                    </a:p>
                  </a:txBody>
                  <a:tcPr/>
                </a:tc>
                <a:extLst>
                  <a:ext uri="{0D108BD9-81ED-4DB2-BD59-A6C34878D82A}">
                    <a16:rowId xmlns:a16="http://schemas.microsoft.com/office/drawing/2014/main" val="1589487907"/>
                  </a:ext>
                </a:extLst>
              </a:tr>
              <a:tr h="1000036">
                <a:tc>
                  <a:txBody>
                    <a:bodyPr/>
                    <a:lstStyle/>
                    <a:p>
                      <a:r>
                        <a:rPr lang="en-US" sz="1400" dirty="0"/>
                        <a:t>46 - 60</a:t>
                      </a:r>
                    </a:p>
                  </a:txBody>
                  <a:tcPr/>
                </a:tc>
                <a:tc>
                  <a:txBody>
                    <a:bodyPr/>
                    <a:lstStyle/>
                    <a:p>
                      <a:r>
                        <a:rPr lang="en-US" sz="1400" dirty="0"/>
                        <a:t>Any</a:t>
                      </a:r>
                    </a:p>
                  </a:txBody>
                  <a:tcPr/>
                </a:tc>
                <a:tc>
                  <a:txBody>
                    <a:bodyPr/>
                    <a:lstStyle/>
                    <a:p>
                      <a:r>
                        <a:rPr lang="en-US" sz="1400" dirty="0"/>
                        <a:t>Regular purchase</a:t>
                      </a:r>
                    </a:p>
                  </a:txBody>
                  <a:tcPr/>
                </a:tc>
                <a:tc>
                  <a:txBody>
                    <a:bodyPr/>
                    <a:lstStyle/>
                    <a:p>
                      <a:r>
                        <a:rPr lang="en-US" sz="1400" dirty="0"/>
                        <a:t>Loyal, Price and Quality conscious </a:t>
                      </a:r>
                    </a:p>
                  </a:txBody>
                  <a:tcPr/>
                </a:tc>
                <a:tc>
                  <a:txBody>
                    <a:bodyPr/>
                    <a:lstStyle/>
                    <a:p>
                      <a:r>
                        <a:rPr lang="en-US" sz="1400" dirty="0"/>
                        <a:t>Mid</a:t>
                      </a:r>
                    </a:p>
                  </a:txBody>
                  <a:tcPr/>
                </a:tc>
                <a:tc>
                  <a:txBody>
                    <a:bodyPr/>
                    <a:lstStyle/>
                    <a:p>
                      <a:r>
                        <a:rPr lang="en-US" sz="1400" dirty="0"/>
                        <a:t>Mid</a:t>
                      </a:r>
                    </a:p>
                  </a:txBody>
                  <a:tcPr/>
                </a:tc>
                <a:tc>
                  <a:txBody>
                    <a:bodyPr/>
                    <a:lstStyle/>
                    <a:p>
                      <a:r>
                        <a:rPr lang="en-US" sz="1400" dirty="0"/>
                        <a:t>Regular buyer</a:t>
                      </a:r>
                    </a:p>
                  </a:txBody>
                  <a:tcPr/>
                </a:tc>
                <a:tc>
                  <a:txBody>
                    <a:bodyPr/>
                    <a:lstStyle/>
                    <a:p>
                      <a:r>
                        <a:rPr lang="en-US" sz="1400" dirty="0"/>
                        <a:t>Once a week</a:t>
                      </a:r>
                    </a:p>
                  </a:txBody>
                  <a:tcPr/>
                </a:tc>
                <a:tc>
                  <a:txBody>
                    <a:bodyPr/>
                    <a:lstStyle/>
                    <a:p>
                      <a:r>
                        <a:rPr lang="en-US" sz="1400" dirty="0"/>
                        <a:t>$100,000 to $300,000</a:t>
                      </a:r>
                    </a:p>
                  </a:txBody>
                  <a:tcPr/>
                </a:tc>
                <a:extLst>
                  <a:ext uri="{0D108BD9-81ED-4DB2-BD59-A6C34878D82A}">
                    <a16:rowId xmlns:a16="http://schemas.microsoft.com/office/drawing/2014/main" val="2802906755"/>
                  </a:ext>
                </a:extLst>
              </a:tr>
              <a:tr h="1000036">
                <a:tc>
                  <a:txBody>
                    <a:bodyPr/>
                    <a:lstStyle/>
                    <a:p>
                      <a:r>
                        <a:rPr lang="en-US" sz="1400" dirty="0"/>
                        <a:t>61– 70</a:t>
                      </a:r>
                    </a:p>
                  </a:txBody>
                  <a:tcPr/>
                </a:tc>
                <a:tc>
                  <a:txBody>
                    <a:bodyPr/>
                    <a:lstStyle/>
                    <a:p>
                      <a:r>
                        <a:rPr lang="en-US" sz="1400" dirty="0"/>
                        <a:t>Any</a:t>
                      </a:r>
                    </a:p>
                  </a:txBody>
                  <a:tcPr/>
                </a:tc>
                <a:tc>
                  <a:txBody>
                    <a:bodyPr/>
                    <a:lstStyle/>
                    <a:p>
                      <a:r>
                        <a:rPr lang="en-US" sz="1400" b="0" dirty="0"/>
                        <a:t>Special, festive, gift-giving occasion purchase</a:t>
                      </a:r>
                      <a:endParaRPr lang="en-US" sz="1400" dirty="0"/>
                    </a:p>
                  </a:txBody>
                  <a:tcPr/>
                </a:tc>
                <a:tc>
                  <a:txBody>
                    <a:bodyPr/>
                    <a:lstStyle/>
                    <a:p>
                      <a:r>
                        <a:rPr lang="en-US" sz="1400" dirty="0"/>
                        <a:t>Non-loyal, Indifferent, Hostile</a:t>
                      </a:r>
                    </a:p>
                  </a:txBody>
                  <a:tcPr/>
                </a:tc>
                <a:tc>
                  <a:txBody>
                    <a:bodyPr/>
                    <a:lstStyle/>
                    <a:p>
                      <a:r>
                        <a:rPr lang="en-US" sz="1400" dirty="0"/>
                        <a:t>None</a:t>
                      </a:r>
                    </a:p>
                  </a:txBody>
                  <a:tcPr/>
                </a:tc>
                <a:tc>
                  <a:txBody>
                    <a:bodyPr/>
                    <a:lstStyle/>
                    <a:p>
                      <a:r>
                        <a:rPr lang="en-US" sz="1400" dirty="0"/>
                        <a:t>None</a:t>
                      </a:r>
                    </a:p>
                  </a:txBody>
                  <a:tcPr/>
                </a:tc>
                <a:tc>
                  <a:txBody>
                    <a:bodyPr/>
                    <a:lstStyle/>
                    <a:p>
                      <a:r>
                        <a:rPr lang="en-US" sz="1400" dirty="0"/>
                        <a:t>Abandoned cart</a:t>
                      </a:r>
                    </a:p>
                  </a:txBody>
                  <a:tcPr/>
                </a:tc>
                <a:tc>
                  <a:txBody>
                    <a:bodyPr/>
                    <a:lstStyle/>
                    <a:p>
                      <a:r>
                        <a:rPr lang="en-US" sz="1400" dirty="0"/>
                        <a:t>Single purchase</a:t>
                      </a:r>
                    </a:p>
                  </a:txBody>
                  <a:tcPr/>
                </a:tc>
                <a:tc>
                  <a:txBody>
                    <a:bodyPr/>
                    <a:lstStyle/>
                    <a:p>
                      <a:pPr algn="l">
                        <a:lnSpc>
                          <a:spcPct val="150000"/>
                        </a:lnSpc>
                      </a:pPr>
                      <a:r>
                        <a:rPr lang="en-US" sz="1400" dirty="0"/>
                        <a:t>&lt;$100,000</a:t>
                      </a:r>
                    </a:p>
                  </a:txBody>
                  <a:tcPr/>
                </a:tc>
                <a:extLst>
                  <a:ext uri="{0D108BD9-81ED-4DB2-BD59-A6C34878D82A}">
                    <a16:rowId xmlns:a16="http://schemas.microsoft.com/office/drawing/2014/main" val="3741527716"/>
                  </a:ext>
                </a:extLst>
              </a:tr>
            </a:tbl>
          </a:graphicData>
        </a:graphic>
      </p:graphicFrame>
    </p:spTree>
    <p:extLst>
      <p:ext uri="{BB962C8B-B14F-4D97-AF65-F5344CB8AC3E}">
        <p14:creationId xmlns:p14="http://schemas.microsoft.com/office/powerpoint/2010/main" val="4226249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66445911-118F-7B9E-6961-870128FB7547}"/>
              </a:ext>
            </a:extLst>
          </p:cNvPr>
          <p:cNvSpPr>
            <a:spLocks noGrp="1"/>
          </p:cNvSpPr>
          <p:nvPr>
            <p:ph type="title"/>
          </p:nvPr>
        </p:nvSpPr>
        <p:spPr>
          <a:xfrm>
            <a:off x="806195" y="804672"/>
            <a:ext cx="3521359" cy="5248656"/>
          </a:xfrm>
        </p:spPr>
        <p:txBody>
          <a:bodyPr anchor="ctr">
            <a:normAutofit/>
          </a:bodyPr>
          <a:lstStyle/>
          <a:p>
            <a:pPr algn="ctr"/>
            <a:r>
              <a:rPr lang="en-US"/>
              <a:t>User Needs</a:t>
            </a:r>
          </a:p>
        </p:txBody>
      </p:sp>
      <p:sp>
        <p:nvSpPr>
          <p:cNvPr id="17" name="Content Placeholder 2">
            <a:extLst>
              <a:ext uri="{FF2B5EF4-FFF2-40B4-BE49-F238E27FC236}">
                <a16:creationId xmlns:a16="http://schemas.microsoft.com/office/drawing/2014/main" id="{FE6D6CB8-3453-345F-A3A9-0FAE962F8C41}"/>
              </a:ext>
            </a:extLst>
          </p:cNvPr>
          <p:cNvSpPr>
            <a:spLocks noGrp="1"/>
          </p:cNvSpPr>
          <p:nvPr>
            <p:ph idx="1"/>
          </p:nvPr>
        </p:nvSpPr>
        <p:spPr>
          <a:xfrm>
            <a:off x="4975861" y="804671"/>
            <a:ext cx="6399930" cy="5248657"/>
          </a:xfrm>
        </p:spPr>
        <p:txBody>
          <a:bodyPr anchor="ctr">
            <a:normAutofit/>
          </a:bodyPr>
          <a:lstStyle/>
          <a:p>
            <a:pPr>
              <a:lnSpc>
                <a:spcPct val="90000"/>
              </a:lnSpc>
            </a:pPr>
            <a:r>
              <a:rPr lang="en-US" sz="1700">
                <a:latin typeface="+mn-lt"/>
              </a:rPr>
              <a:t>Clean and consistent UI and design</a:t>
            </a:r>
          </a:p>
          <a:p>
            <a:pPr>
              <a:lnSpc>
                <a:spcPct val="90000"/>
              </a:lnSpc>
            </a:pPr>
            <a:r>
              <a:rPr lang="en-US" sz="1700">
                <a:effectLst/>
                <a:latin typeface="+mn-lt"/>
              </a:rPr>
              <a:t>Instant Delivery for users like working people</a:t>
            </a:r>
          </a:p>
          <a:p>
            <a:pPr>
              <a:lnSpc>
                <a:spcPct val="90000"/>
              </a:lnSpc>
            </a:pPr>
            <a:r>
              <a:rPr lang="en-US" sz="1700">
                <a:effectLst/>
                <a:latin typeface="+mn-lt"/>
              </a:rPr>
              <a:t>Scheduling the orders for future delivery </a:t>
            </a:r>
          </a:p>
          <a:p>
            <a:pPr>
              <a:lnSpc>
                <a:spcPct val="90000"/>
              </a:lnSpc>
            </a:pPr>
            <a:r>
              <a:rPr lang="en-US" sz="1700">
                <a:effectLst/>
                <a:latin typeface="+mn-lt"/>
              </a:rPr>
              <a:t>User Feedback to improve the experience</a:t>
            </a:r>
          </a:p>
          <a:p>
            <a:pPr>
              <a:lnSpc>
                <a:spcPct val="90000"/>
              </a:lnSpc>
            </a:pPr>
            <a:r>
              <a:rPr lang="en-US" sz="1700">
                <a:effectLst/>
                <a:latin typeface="+mn-lt"/>
              </a:rPr>
              <a:t>Editing the placed order cart till the shopping is started for the scheduled order </a:t>
            </a:r>
          </a:p>
          <a:p>
            <a:pPr>
              <a:lnSpc>
                <a:spcPct val="90000"/>
              </a:lnSpc>
            </a:pPr>
            <a:r>
              <a:rPr lang="en-US" sz="1700">
                <a:effectLst/>
                <a:latin typeface="+mn-lt"/>
              </a:rPr>
              <a:t>Live update for store and inventory out-of-stock items </a:t>
            </a:r>
          </a:p>
          <a:p>
            <a:pPr>
              <a:lnSpc>
                <a:spcPct val="90000"/>
              </a:lnSpc>
            </a:pPr>
            <a:r>
              <a:rPr lang="en-US" sz="1700">
                <a:effectLst/>
                <a:latin typeface="+mn-lt"/>
              </a:rPr>
              <a:t>Live chat with the shopper and easy customer support </a:t>
            </a:r>
            <a:endParaRPr lang="en-US" sz="1700">
              <a:latin typeface="+mn-lt"/>
            </a:endParaRPr>
          </a:p>
          <a:p>
            <a:pPr>
              <a:lnSpc>
                <a:spcPct val="90000"/>
              </a:lnSpc>
            </a:pPr>
            <a:r>
              <a:rPr lang="en-US" sz="1700">
                <a:latin typeface="+mn-lt"/>
              </a:rPr>
              <a:t>Easy checkout, secure payments</a:t>
            </a:r>
          </a:p>
          <a:p>
            <a:pPr>
              <a:lnSpc>
                <a:spcPct val="90000"/>
              </a:lnSpc>
            </a:pPr>
            <a:r>
              <a:rPr lang="en-US" sz="1700">
                <a:latin typeface="+mn-lt"/>
              </a:rPr>
              <a:t>Relevant product information and reviews</a:t>
            </a:r>
          </a:p>
          <a:p>
            <a:pPr>
              <a:lnSpc>
                <a:spcPct val="90000"/>
              </a:lnSpc>
            </a:pPr>
            <a:r>
              <a:rPr lang="en-US" sz="1700">
                <a:latin typeface="+mn-lt"/>
              </a:rPr>
              <a:t>Search and filter options</a:t>
            </a:r>
          </a:p>
          <a:p>
            <a:pPr>
              <a:lnSpc>
                <a:spcPct val="90000"/>
              </a:lnSpc>
            </a:pPr>
            <a:r>
              <a:rPr lang="en-US" sz="1700">
                <a:latin typeface="+mn-lt"/>
              </a:rPr>
              <a:t>Product categories to select by user</a:t>
            </a:r>
          </a:p>
          <a:p>
            <a:pPr>
              <a:lnSpc>
                <a:spcPct val="90000"/>
              </a:lnSpc>
            </a:pPr>
            <a:r>
              <a:rPr lang="en-US" sz="1700">
                <a:latin typeface="+mn-lt"/>
              </a:rPr>
              <a:t>Live chat and customer support</a:t>
            </a:r>
          </a:p>
          <a:p>
            <a:pPr>
              <a:lnSpc>
                <a:spcPct val="90000"/>
              </a:lnSpc>
            </a:pPr>
            <a:r>
              <a:rPr lang="en-US" sz="1700">
                <a:latin typeface="+mn-lt"/>
              </a:rPr>
              <a:t>Enabling guest to place order and checkout</a:t>
            </a:r>
          </a:p>
          <a:p>
            <a:pPr>
              <a:lnSpc>
                <a:spcPct val="90000"/>
              </a:lnSpc>
            </a:pPr>
            <a:r>
              <a:rPr lang="en-US" sz="1700">
                <a:latin typeface="+mn-lt"/>
              </a:rPr>
              <a:t>Group checkout of multiple carts</a:t>
            </a:r>
          </a:p>
        </p:txBody>
      </p:sp>
    </p:spTree>
    <p:extLst>
      <p:ext uri="{BB962C8B-B14F-4D97-AF65-F5344CB8AC3E}">
        <p14:creationId xmlns:p14="http://schemas.microsoft.com/office/powerpoint/2010/main" val="36350990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{16E0F4C1-BCDA-1B43-BDA3-3AAC2470FD46}tf10001062</Template>
  <TotalTime>2643</TotalTime>
  <Words>4627</Words>
  <Application>Microsoft Macintosh PowerPoint</Application>
  <PresentationFormat>Widescreen</PresentationFormat>
  <Paragraphs>462</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Century Gothic</vt:lpstr>
      <vt:lpstr>Helvetica</vt:lpstr>
      <vt:lpstr>Wingdings 3</vt:lpstr>
      <vt:lpstr>Ion</vt:lpstr>
      <vt:lpstr>GetEasy Redesign Mid-Term Project</vt:lpstr>
      <vt:lpstr>Summary/Overview</vt:lpstr>
      <vt:lpstr>Problem Statement </vt:lpstr>
      <vt:lpstr>Solution</vt:lpstr>
      <vt:lpstr>Style Guide</vt:lpstr>
      <vt:lpstr>Product Objectives</vt:lpstr>
      <vt:lpstr>Audience</vt:lpstr>
      <vt:lpstr>User Segmentation</vt:lpstr>
      <vt:lpstr>User Needs</vt:lpstr>
      <vt:lpstr>Onboarding</vt:lpstr>
      <vt:lpstr>Use 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Personas</vt:lpstr>
      <vt:lpstr>PowerPoint Presentation</vt:lpstr>
      <vt:lpstr>PowerPoint Presentation</vt:lpstr>
      <vt:lpstr>PowerPoint Presentation</vt:lpstr>
      <vt:lpstr>PowerPoint Presentation</vt:lpstr>
      <vt:lpstr>UX Research Methods</vt:lpstr>
      <vt:lpstr>Online Surveys</vt:lpstr>
      <vt:lpstr>PowerPoint Presentation</vt:lpstr>
      <vt:lpstr>Benefits of online surveys</vt:lpstr>
      <vt:lpstr>When to do?</vt:lpstr>
      <vt:lpstr>Competitive Analysis</vt:lpstr>
      <vt:lpstr>When to do Competitive Analysis?</vt:lpstr>
      <vt:lpstr>Competitive Analysis Research Methods</vt:lpstr>
      <vt:lpstr>Prototype Feedback and Testing</vt:lpstr>
      <vt:lpstr>Benefits:</vt:lpstr>
      <vt:lpstr>Tools to create prototypes: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GetEasy Redesign Mid-Term</dc:title>
  <dc:creator>Alisha Angalan</dc:creator>
  <cp:lastModifiedBy>Alisha Angalan</cp:lastModifiedBy>
  <cp:revision>74</cp:revision>
  <dcterms:created xsi:type="dcterms:W3CDTF">2022-10-24T22:20:30Z</dcterms:created>
  <dcterms:modified xsi:type="dcterms:W3CDTF">2022-11-09T20:04:27Z</dcterms:modified>
</cp:coreProperties>
</file>